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8" r:id="rId5"/>
    <p:sldMasterId id="2147484347" r:id="rId6"/>
    <p:sldMasterId id="2147484374" r:id="rId7"/>
  </p:sldMasterIdLst>
  <p:notesMasterIdLst>
    <p:notesMasterId r:id="rId64"/>
  </p:notesMasterIdLst>
  <p:handoutMasterIdLst>
    <p:handoutMasterId r:id="rId65"/>
  </p:handoutMasterIdLst>
  <p:sldIdLst>
    <p:sldId id="1534" r:id="rId8"/>
    <p:sldId id="1582" r:id="rId9"/>
    <p:sldId id="1543" r:id="rId10"/>
    <p:sldId id="1544" r:id="rId11"/>
    <p:sldId id="1545" r:id="rId12"/>
    <p:sldId id="1546" r:id="rId13"/>
    <p:sldId id="1548" r:id="rId14"/>
    <p:sldId id="1537" r:id="rId15"/>
    <p:sldId id="1539" r:id="rId16"/>
    <p:sldId id="1583" r:id="rId17"/>
    <p:sldId id="1540" r:id="rId18"/>
    <p:sldId id="1593" r:id="rId19"/>
    <p:sldId id="1541" r:id="rId20"/>
    <p:sldId id="1588" r:id="rId21"/>
    <p:sldId id="1589" r:id="rId22"/>
    <p:sldId id="1552" r:id="rId23"/>
    <p:sldId id="1587" r:id="rId24"/>
    <p:sldId id="1604" r:id="rId25"/>
    <p:sldId id="1605" r:id="rId26"/>
    <p:sldId id="1606" r:id="rId27"/>
    <p:sldId id="1607" r:id="rId28"/>
    <p:sldId id="1608" r:id="rId29"/>
    <p:sldId id="1609" r:id="rId30"/>
    <p:sldId id="1610" r:id="rId31"/>
    <p:sldId id="1611" r:id="rId32"/>
    <p:sldId id="1612" r:id="rId33"/>
    <p:sldId id="1613" r:id="rId34"/>
    <p:sldId id="1553" r:id="rId35"/>
    <p:sldId id="1556" r:id="rId36"/>
    <p:sldId id="1559" r:id="rId37"/>
    <p:sldId id="1560" r:id="rId38"/>
    <p:sldId id="1562" r:id="rId39"/>
    <p:sldId id="1584" r:id="rId40"/>
    <p:sldId id="1563" r:id="rId41"/>
    <p:sldId id="1564" r:id="rId42"/>
    <p:sldId id="1571" r:id="rId43"/>
    <p:sldId id="1578" r:id="rId44"/>
    <p:sldId id="1580" r:id="rId45"/>
    <p:sldId id="1586" r:id="rId46"/>
    <p:sldId id="1614" r:id="rId47"/>
    <p:sldId id="1615" r:id="rId48"/>
    <p:sldId id="1616" r:id="rId49"/>
    <p:sldId id="1617" r:id="rId50"/>
    <p:sldId id="1618" r:id="rId51"/>
    <p:sldId id="1619" r:id="rId52"/>
    <p:sldId id="1620" r:id="rId53"/>
    <p:sldId id="1621" r:id="rId54"/>
    <p:sldId id="1622" r:id="rId55"/>
    <p:sldId id="1623" r:id="rId56"/>
    <p:sldId id="1624" r:id="rId57"/>
    <p:sldId id="1538" r:id="rId58"/>
    <p:sldId id="1581" r:id="rId59"/>
    <p:sldId id="1590" r:id="rId60"/>
    <p:sldId id="1591" r:id="rId61"/>
    <p:sldId id="1592" r:id="rId62"/>
    <p:sldId id="1536"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D81750-BEE3-4082-8406-FD80FC64835E}">
          <p14:sldIdLst>
            <p14:sldId id="1534"/>
            <p14:sldId id="1582"/>
            <p14:sldId id="1543"/>
            <p14:sldId id="1544"/>
            <p14:sldId id="1545"/>
            <p14:sldId id="1546"/>
            <p14:sldId id="1548"/>
          </p14:sldIdLst>
        </p14:section>
        <p14:section name="Experiment start point" id="{704AF8CF-D6BD-4AC7-97C7-80F7CB9F06E5}">
          <p14:sldIdLst>
            <p14:sldId id="1537"/>
            <p14:sldId id="1539"/>
            <p14:sldId id="1583"/>
            <p14:sldId id="1540"/>
            <p14:sldId id="1593"/>
            <p14:sldId id="1541"/>
            <p14:sldId id="1588"/>
            <p14:sldId id="1589"/>
          </p14:sldIdLst>
        </p14:section>
        <p14:section name="Prep the data" id="{2723E70A-C871-4239-AD06-106AED419B68}">
          <p14:sldIdLst>
            <p14:sldId id="1552"/>
            <p14:sldId id="1587"/>
            <p14:sldId id="1604"/>
            <p14:sldId id="1605"/>
            <p14:sldId id="1606"/>
            <p14:sldId id="1607"/>
            <p14:sldId id="1608"/>
            <p14:sldId id="1609"/>
            <p14:sldId id="1610"/>
            <p14:sldId id="1611"/>
            <p14:sldId id="1612"/>
            <p14:sldId id="1613"/>
          </p14:sldIdLst>
        </p14:section>
        <p14:section name="Trained models - Theory" id="{49A9A1CD-F237-4E67-9EC1-4A9E0738A75E}">
          <p14:sldIdLst>
            <p14:sldId id="1553"/>
            <p14:sldId id="1556"/>
            <p14:sldId id="1559"/>
            <p14:sldId id="1560"/>
            <p14:sldId id="1562"/>
            <p14:sldId id="1584"/>
            <p14:sldId id="1563"/>
            <p14:sldId id="1564"/>
            <p14:sldId id="1571"/>
            <p14:sldId id="1578"/>
            <p14:sldId id="1580"/>
          </p14:sldIdLst>
        </p14:section>
        <p14:section name="Trained models - demo" id="{4AB6C1A7-9E0D-4F04-909F-89A1002CDE31}">
          <p14:sldIdLst>
            <p14:sldId id="1586"/>
            <p14:sldId id="1614"/>
            <p14:sldId id="1615"/>
            <p14:sldId id="1616"/>
            <p14:sldId id="1617"/>
            <p14:sldId id="1618"/>
            <p14:sldId id="1619"/>
            <p14:sldId id="1620"/>
            <p14:sldId id="1621"/>
            <p14:sldId id="1622"/>
            <p14:sldId id="1623"/>
            <p14:sldId id="1624"/>
          </p14:sldIdLst>
        </p14:section>
        <p14:section name="Case outcome" id="{69EBB44C-708E-4B50-97C8-A664CA2E7DE7}">
          <p14:sldIdLst>
            <p14:sldId id="1538"/>
            <p14:sldId id="1581"/>
          </p14:sldIdLst>
        </p14:section>
        <p14:section name="Finish" id="{B886A22B-F161-4F63-958F-F4FD1807F959}">
          <p14:sldIdLst>
            <p14:sldId id="1590"/>
            <p14:sldId id="1591"/>
            <p14:sldId id="1592"/>
            <p14:sldId id="15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2B2"/>
    <a:srgbClr val="EEEEEE"/>
    <a:srgbClr val="0078D7"/>
    <a:srgbClr val="57585A"/>
    <a:srgbClr val="231F20"/>
    <a:srgbClr val="000000"/>
    <a:srgbClr val="6DC2E9"/>
    <a:srgbClr val="00BCF2"/>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51" autoAdjust="0"/>
    <p:restoredTop sz="95382" autoAdjust="0"/>
  </p:normalViewPr>
  <p:slideViewPr>
    <p:cSldViewPr>
      <p:cViewPr varScale="1">
        <p:scale>
          <a:sx n="92" d="100"/>
          <a:sy n="92" d="100"/>
        </p:scale>
        <p:origin x="44"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10/6/2016 8:59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10/6/2016 8:58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logs.technet.com/b/machinelearning/archive/2015/08/27/what-types-of-questions-can-data-science-answer.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basketball-reference.com/about/per.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hlinkClick r:id="rId3" tooltip="https://studio.azureml.net/"/>
              </a:rPr>
              <a:t>https://studio.azureml.net/</a:t>
            </a:r>
            <a:endParaRPr lang="es-ES" dirty="0"/>
          </a:p>
          <a:p>
            <a:endParaRPr lang="en-US" dirty="0"/>
          </a:p>
          <a:p>
            <a:r>
              <a:rPr lang="en-US" dirty="0"/>
              <a:t>Machine Learning </a:t>
            </a:r>
            <a:r>
              <a:rPr lang="en-US" dirty="0" err="1"/>
              <a:t>está</a:t>
            </a:r>
            <a:r>
              <a:rPr lang="en-US" dirty="0"/>
              <a:t> </a:t>
            </a:r>
            <a:r>
              <a:rPr lang="en-US" dirty="0" err="1"/>
              <a:t>enfocado</a:t>
            </a:r>
            <a:r>
              <a:rPr lang="en-US" baseline="0" dirty="0"/>
              <a:t> en que las </a:t>
            </a:r>
            <a:r>
              <a:rPr lang="en-US" baseline="0" dirty="0" err="1"/>
              <a:t>máquinas</a:t>
            </a:r>
            <a:r>
              <a:rPr lang="en-US" baseline="0" dirty="0"/>
              <a:t> </a:t>
            </a:r>
            <a:r>
              <a:rPr lang="en-US" baseline="0" dirty="0" err="1"/>
              <a:t>aprendan</a:t>
            </a:r>
            <a:r>
              <a:rPr lang="en-US" baseline="0" dirty="0"/>
              <a:t> a </a:t>
            </a:r>
            <a:r>
              <a:rPr lang="en-US" baseline="0" dirty="0" err="1"/>
              <a:t>realizar</a:t>
            </a:r>
            <a:r>
              <a:rPr lang="en-US" baseline="0" dirty="0"/>
              <a:t> </a:t>
            </a:r>
            <a:r>
              <a:rPr lang="en-US" baseline="0" dirty="0" err="1"/>
              <a:t>tareas</a:t>
            </a:r>
            <a:r>
              <a:rPr lang="en-US" baseline="0" dirty="0"/>
              <a:t> de </a:t>
            </a:r>
            <a:r>
              <a:rPr lang="en-US" baseline="0" dirty="0" err="1"/>
              <a:t>clasificación</a:t>
            </a:r>
            <a:r>
              <a:rPr lang="en-US" baseline="0" dirty="0"/>
              <a:t>, </a:t>
            </a:r>
            <a:r>
              <a:rPr lang="en-US" baseline="0" dirty="0" err="1"/>
              <a:t>predicción</a:t>
            </a:r>
            <a:r>
              <a:rPr lang="en-US" baseline="0" dirty="0"/>
              <a:t> y </a:t>
            </a:r>
            <a:r>
              <a:rPr lang="en-US" baseline="0" dirty="0" err="1"/>
              <a:t>decisión</a:t>
            </a:r>
            <a:r>
              <a:rPr lang="en-US" baseline="0" dirty="0"/>
              <a:t> en </a:t>
            </a:r>
            <a:r>
              <a:rPr lang="en-US" baseline="0" dirty="0" err="1"/>
              <a:t>lugar</a:t>
            </a:r>
            <a:r>
              <a:rPr lang="en-US" baseline="0" dirty="0"/>
              <a:t> de que lo </a:t>
            </a:r>
            <a:r>
              <a:rPr lang="en-US" baseline="0" dirty="0" err="1"/>
              <a:t>hagan</a:t>
            </a:r>
            <a:r>
              <a:rPr lang="en-US" baseline="0" dirty="0"/>
              <a:t> </a:t>
            </a:r>
            <a:r>
              <a:rPr lang="en-US" baseline="0" dirty="0" err="1"/>
              <a:t>humanos</a:t>
            </a:r>
            <a:r>
              <a:rPr lang="en-US" baseline="0" dirty="0"/>
              <a:t>. </a:t>
            </a:r>
            <a:r>
              <a:rPr lang="en-US" dirty="0" err="1"/>
              <a:t>Cuando</a:t>
            </a:r>
            <a:r>
              <a:rPr lang="en-US" baseline="0" dirty="0"/>
              <a:t> </a:t>
            </a:r>
            <a:r>
              <a:rPr lang="en-US" baseline="0" dirty="0" err="1"/>
              <a:t>tienes</a:t>
            </a:r>
            <a:r>
              <a:rPr lang="en-US" baseline="0" dirty="0"/>
              <a:t> </a:t>
            </a:r>
            <a:r>
              <a:rPr lang="en-US" baseline="0" dirty="0" err="1"/>
              <a:t>datos</a:t>
            </a:r>
            <a:r>
              <a:rPr lang="en-US" baseline="0" dirty="0"/>
              <a:t> que se </a:t>
            </a:r>
            <a:r>
              <a:rPr lang="en-US" baseline="0" dirty="0" err="1"/>
              <a:t>duplican</a:t>
            </a:r>
            <a:r>
              <a:rPr lang="en-US" baseline="0" dirty="0"/>
              <a:t> </a:t>
            </a:r>
            <a:r>
              <a:rPr lang="en-US" baseline="0" dirty="0" err="1"/>
              <a:t>cada</a:t>
            </a:r>
            <a:r>
              <a:rPr lang="en-US" baseline="0" dirty="0"/>
              <a:t> 18 </a:t>
            </a:r>
            <a:r>
              <a:rPr lang="en-US" baseline="0" dirty="0" err="1"/>
              <a:t>meses</a:t>
            </a:r>
            <a:r>
              <a:rPr lang="en-US" baseline="0" dirty="0"/>
              <a:t> es </a:t>
            </a:r>
            <a:r>
              <a:rPr lang="en-US" baseline="0" dirty="0" err="1"/>
              <a:t>muy</a:t>
            </a:r>
            <a:r>
              <a:rPr lang="en-US" baseline="0" dirty="0"/>
              <a:t> </a:t>
            </a:r>
            <a:r>
              <a:rPr lang="en-US" baseline="0" dirty="0" err="1"/>
              <a:t>complicado</a:t>
            </a:r>
            <a:r>
              <a:rPr lang="en-US" baseline="0" dirty="0"/>
              <a:t> </a:t>
            </a:r>
            <a:r>
              <a:rPr lang="en-US" baseline="0" dirty="0" err="1"/>
              <a:t>tratar</a:t>
            </a:r>
            <a:r>
              <a:rPr lang="en-US" baseline="0" dirty="0"/>
              <a:t> con </a:t>
            </a:r>
            <a:r>
              <a:rPr lang="en-US" baseline="0" dirty="0" err="1"/>
              <a:t>ellos</a:t>
            </a:r>
            <a:r>
              <a:rPr lang="en-US" baseline="0" dirty="0"/>
              <a:t>, </a:t>
            </a:r>
            <a:r>
              <a:rPr lang="en-US" baseline="0" dirty="0" err="1"/>
              <a:t>pero</a:t>
            </a:r>
            <a:r>
              <a:rPr lang="en-US" baseline="0" dirty="0"/>
              <a:t> las </a:t>
            </a:r>
            <a:r>
              <a:rPr lang="en-US" baseline="0" dirty="0" err="1"/>
              <a:t>máquinas</a:t>
            </a:r>
            <a:r>
              <a:rPr lang="en-US" baseline="0" dirty="0"/>
              <a:t> van </a:t>
            </a:r>
            <a:r>
              <a:rPr lang="en-US" baseline="0" dirty="0" err="1"/>
              <a:t>muy</a:t>
            </a:r>
            <a:r>
              <a:rPr lang="en-US" baseline="0" dirty="0"/>
              <a:t> </a:t>
            </a:r>
            <a:r>
              <a:rPr lang="en-US" baseline="0" dirty="0" err="1"/>
              <a:t>bien</a:t>
            </a:r>
            <a:r>
              <a:rPr lang="en-US" baseline="0" dirty="0"/>
              <a:t> </a:t>
            </a:r>
            <a:r>
              <a:rPr lang="en-US" baseline="0" dirty="0" err="1"/>
              <a:t>cuando</a:t>
            </a:r>
            <a:r>
              <a:rPr lang="en-US" baseline="0" dirty="0"/>
              <a:t> </a:t>
            </a:r>
            <a:r>
              <a:rPr lang="en-US" baseline="0" dirty="0" err="1"/>
              <a:t>tienes</a:t>
            </a:r>
            <a:r>
              <a:rPr lang="en-US" baseline="0" dirty="0"/>
              <a:t> que realizer </a:t>
            </a:r>
            <a:r>
              <a:rPr lang="en-US" baseline="0" dirty="0" err="1"/>
              <a:t>tareas</a:t>
            </a:r>
            <a:r>
              <a:rPr lang="en-US" baseline="0" dirty="0"/>
              <a:t> </a:t>
            </a:r>
            <a:r>
              <a:rPr lang="en-US" baseline="0" dirty="0" err="1"/>
              <a:t>repetitivas</a:t>
            </a:r>
            <a:r>
              <a:rPr lang="en-US" baseline="0" dirty="0"/>
              <a:t> con </a:t>
            </a:r>
            <a:r>
              <a:rPr lang="en-US" baseline="0" dirty="0" err="1"/>
              <a:t>muchos</a:t>
            </a:r>
            <a:r>
              <a:rPr lang="en-US" baseline="0" dirty="0"/>
              <a:t> </a:t>
            </a:r>
            <a:r>
              <a:rPr lang="en-US" baseline="0" dirty="0" err="1"/>
              <a:t>datos</a:t>
            </a:r>
            <a:r>
              <a:rPr lang="en-US" baseline="0" dirty="0"/>
              <a:t>. </a:t>
            </a:r>
            <a:r>
              <a:rPr lang="en-US" baseline="0" dirty="0" err="1"/>
              <a:t>Encontrar</a:t>
            </a:r>
            <a:r>
              <a:rPr lang="en-US" baseline="0" dirty="0"/>
              <a:t> </a:t>
            </a:r>
            <a:r>
              <a:rPr lang="en-US" baseline="0" dirty="0" err="1"/>
              <a:t>patrones</a:t>
            </a:r>
            <a:r>
              <a:rPr lang="en-US" baseline="0" dirty="0"/>
              <a:t>, </a:t>
            </a:r>
            <a:r>
              <a:rPr lang="en-US" baseline="0" dirty="0" err="1"/>
              <a:t>clasificar</a:t>
            </a:r>
            <a:r>
              <a:rPr lang="en-US" baseline="0" dirty="0"/>
              <a:t> </a:t>
            </a:r>
            <a:r>
              <a:rPr lang="en-US" baseline="0" dirty="0" err="1"/>
              <a:t>datos</a:t>
            </a:r>
            <a:r>
              <a:rPr lang="en-US" baseline="0" dirty="0"/>
              <a:t>, </a:t>
            </a:r>
            <a:r>
              <a:rPr lang="en-US" baseline="0" dirty="0" err="1"/>
              <a:t>identificar</a:t>
            </a:r>
            <a:r>
              <a:rPr lang="en-US" baseline="0" dirty="0"/>
              <a:t> </a:t>
            </a:r>
            <a:r>
              <a:rPr lang="en-US" baseline="0" dirty="0" err="1"/>
              <a:t>anomalías</a:t>
            </a:r>
            <a:r>
              <a:rPr lang="en-US" baseline="0" dirty="0"/>
              <a:t>.</a:t>
            </a:r>
          </a:p>
          <a:p>
            <a:r>
              <a:rPr lang="en-US" baseline="0" dirty="0"/>
              <a:t>El </a:t>
            </a:r>
            <a:r>
              <a:rPr lang="en-US" baseline="0" dirty="0" err="1"/>
              <a:t>reconocimiento</a:t>
            </a:r>
            <a:r>
              <a:rPr lang="en-US" baseline="0" dirty="0"/>
              <a:t> de la </a:t>
            </a:r>
            <a:r>
              <a:rPr lang="en-US" baseline="0" dirty="0" err="1"/>
              <a:t>escritura</a:t>
            </a:r>
            <a:r>
              <a:rPr lang="en-US" baseline="0" dirty="0"/>
              <a:t> es un </a:t>
            </a:r>
            <a:r>
              <a:rPr lang="en-US" baseline="0" dirty="0" err="1"/>
              <a:t>ejemplo</a:t>
            </a:r>
            <a:r>
              <a:rPr lang="en-US" baseline="0" dirty="0"/>
              <a:t> </a:t>
            </a:r>
            <a:r>
              <a:rPr lang="en-US" baseline="0" dirty="0" err="1"/>
              <a:t>muy</a:t>
            </a:r>
            <a:r>
              <a:rPr lang="en-US" baseline="0" dirty="0"/>
              <a:t> </a:t>
            </a:r>
            <a:r>
              <a:rPr lang="en-US" baseline="0" dirty="0" err="1"/>
              <a:t>bueno</a:t>
            </a:r>
            <a:r>
              <a:rPr lang="en-US" baseline="0" dirty="0"/>
              <a:t>, </a:t>
            </a:r>
            <a:r>
              <a:rPr lang="en-US" baseline="0" dirty="0" err="1"/>
              <a:t>pues</a:t>
            </a:r>
            <a:r>
              <a:rPr lang="en-US" baseline="0" dirty="0"/>
              <a:t> con las </a:t>
            </a:r>
            <a:r>
              <a:rPr lang="en-US" baseline="0" dirty="0" err="1"/>
              <a:t>técnicas</a:t>
            </a:r>
            <a:r>
              <a:rPr lang="en-US" baseline="0" dirty="0"/>
              <a:t> </a:t>
            </a:r>
            <a:r>
              <a:rPr lang="en-US" baseline="0" dirty="0" err="1"/>
              <a:t>modernas</a:t>
            </a:r>
            <a:r>
              <a:rPr lang="en-US" baseline="0" dirty="0"/>
              <a:t> de ML </a:t>
            </a:r>
            <a:r>
              <a:rPr lang="en-US" baseline="0" dirty="0" err="1"/>
              <a:t>ya</a:t>
            </a:r>
            <a:r>
              <a:rPr lang="en-US" baseline="0" dirty="0"/>
              <a:t> </a:t>
            </a:r>
            <a:r>
              <a:rPr lang="en-US" baseline="0" dirty="0" err="1"/>
              <a:t>estamos</a:t>
            </a:r>
            <a:r>
              <a:rPr lang="en-US" baseline="0" dirty="0"/>
              <a:t> </a:t>
            </a:r>
            <a:r>
              <a:rPr lang="en-US" baseline="0" dirty="0" err="1"/>
              <a:t>llegando</a:t>
            </a:r>
            <a:r>
              <a:rPr lang="en-US" baseline="0" dirty="0"/>
              <a:t> al 90% de precision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gradFill>
                <a:gsLst>
                  <a:gs pos="1250">
                    <a:schemeClr val="bg1"/>
                  </a:gs>
                  <a:gs pos="100000">
                    <a:schemeClr val="bg1"/>
                  </a:gs>
                </a:gsLst>
                <a:lin ang="5400000" scaled="0"/>
              </a:gradFill>
            </a:endParaRPr>
          </a:p>
          <a:p>
            <a:r>
              <a:rPr lang="en-US" sz="2448" dirty="0"/>
              <a:t>Formal definition: “A computer program is said to learn from experience E with respect to some class of tasks T and performance measure P, if its performance at tasks in T, as measured by P, improves with experience E” - </a:t>
            </a:r>
            <a:r>
              <a:rPr lang="en-US" sz="1428" i="1" dirty="0"/>
              <a:t>Tom M. Mitchell</a:t>
            </a:r>
          </a:p>
          <a:p>
            <a:endParaRPr lang="en-US" sz="2448" i="1" dirty="0"/>
          </a:p>
          <a:p>
            <a:r>
              <a:rPr lang="en-US" sz="2448" dirty="0"/>
              <a:t>Another definition: “The goal of machine learning is to program computers to use </a:t>
            </a:r>
            <a:r>
              <a:rPr lang="en-US" sz="2448" dirty="0">
                <a:solidFill>
                  <a:srgbClr val="FF0000"/>
                </a:solidFill>
              </a:rPr>
              <a:t>example data </a:t>
            </a:r>
            <a:r>
              <a:rPr lang="en-US" sz="2448" dirty="0"/>
              <a:t>or </a:t>
            </a:r>
            <a:r>
              <a:rPr lang="en-US" sz="2448" dirty="0">
                <a:solidFill>
                  <a:schemeClr val="tx2"/>
                </a:solidFill>
              </a:rPr>
              <a:t>past experience</a:t>
            </a:r>
            <a:r>
              <a:rPr lang="en-US" sz="2448" dirty="0"/>
              <a:t> to solve a given problem.” – </a:t>
            </a:r>
            <a:r>
              <a:rPr lang="en-US" sz="1428" i="1" dirty="0"/>
              <a:t>Introduction to Machine Learning, 2</a:t>
            </a:r>
            <a:r>
              <a:rPr lang="en-US" sz="1428" i="1" baseline="30000" dirty="0"/>
              <a:t>nd</a:t>
            </a:r>
            <a:r>
              <a:rPr lang="en-US" sz="1428" i="1" dirty="0"/>
              <a:t> Edition, MIT Press</a:t>
            </a:r>
          </a:p>
          <a:p>
            <a:endParaRPr lang="en-US" sz="2448" dirty="0"/>
          </a:p>
          <a:p>
            <a:r>
              <a:rPr lang="en-US" sz="2448" dirty="0"/>
              <a:t>ML often involves two primary techniques: </a:t>
            </a:r>
          </a:p>
          <a:p>
            <a:pPr lvl="1"/>
            <a:r>
              <a:rPr lang="en-US" sz="2040" dirty="0">
                <a:solidFill>
                  <a:schemeClr val="accent1"/>
                </a:solidFill>
              </a:rPr>
              <a:t>Supervised Learning</a:t>
            </a:r>
            <a:r>
              <a:rPr lang="en-US" sz="2040" dirty="0"/>
              <a:t>: Finding the mapping between inputs and outputs using correct values to “train” a model</a:t>
            </a:r>
          </a:p>
          <a:p>
            <a:pPr lvl="1"/>
            <a:r>
              <a:rPr lang="en-US" sz="2040" dirty="0">
                <a:solidFill>
                  <a:schemeClr val="accent2"/>
                </a:solidFill>
              </a:rPr>
              <a:t>Unsupervised Learning</a:t>
            </a:r>
            <a:r>
              <a:rPr lang="en-US" sz="2040" dirty="0"/>
              <a:t>: Finding patterns in the input data </a:t>
            </a:r>
            <a:r>
              <a:rPr lang="en-US" sz="1632" dirty="0">
                <a:solidFill>
                  <a:schemeClr val="accent2"/>
                </a:solidFill>
              </a:rPr>
              <a:t>(similar to </a:t>
            </a:r>
            <a:r>
              <a:rPr lang="en-US" sz="1632" i="1" dirty="0">
                <a:solidFill>
                  <a:schemeClr val="accent2"/>
                </a:solidFill>
              </a:rPr>
              <a:t>Density Estimates </a:t>
            </a:r>
            <a:r>
              <a:rPr lang="en-US" sz="1632" dirty="0">
                <a:solidFill>
                  <a:schemeClr val="accent2"/>
                </a:solidFill>
              </a:rPr>
              <a:t>in Statistics)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gradFill>
                <a:gsLst>
                  <a:gs pos="1250">
                    <a:schemeClr val="bg1"/>
                  </a:gs>
                  <a:gs pos="100000">
                    <a:schemeClr val="bg1"/>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Azure Machine Learning for Engineers</a:t>
            </a:r>
            <a:endParaRPr lang="en-US" b="0" dirty="0">
              <a:gradFill>
                <a:gsLst>
                  <a:gs pos="1250">
                    <a:schemeClr val="bg1"/>
                  </a:gs>
                  <a:gs pos="100000">
                    <a:schemeClr val="bg1"/>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gradFill>
                  <a:gsLst>
                    <a:gs pos="1250">
                      <a:schemeClr val="bg1"/>
                    </a:gs>
                    <a:gs pos="100000">
                      <a:schemeClr val="bg1"/>
                    </a:gs>
                  </a:gsLst>
                  <a:lin ang="5400000" scaled="0"/>
                </a:gradFill>
              </a:rPr>
              <a:t>http://blogs.technet.com/b/machinelearning/archive/2015/06/29/azure-ml-for-engineers.aspx</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gradFill>
                <a:gsLst>
                  <a:gs pos="1250">
                    <a:schemeClr val="bg1"/>
                  </a:gs>
                  <a:gs pos="100000">
                    <a:schemeClr val="bg1"/>
                  </a:gs>
                </a:gsLst>
                <a:lin ang="5400000" scaled="0"/>
              </a:gradFill>
            </a:endParaRPr>
          </a:p>
          <a:p>
            <a:r>
              <a:rPr lang="en-US" b="1" dirty="0"/>
              <a:t>ML Vocabulary</a:t>
            </a:r>
            <a:endParaRPr lang="en-US" dirty="0"/>
          </a:p>
          <a:p>
            <a:pPr marL="171450" indent="-171450">
              <a:buFont typeface="Arial" panose="020B0604020202020204" pitchFamily="34" charset="0"/>
              <a:buChar char="•"/>
            </a:pPr>
            <a:r>
              <a:rPr lang="en-US" i="1" dirty="0">
                <a:effectLst/>
              </a:rPr>
              <a:t>Experiments</a:t>
            </a:r>
            <a:r>
              <a:rPr lang="en-US" dirty="0">
                <a:effectLst/>
              </a:rPr>
              <a:t> are built by data scientists to create and study different algorithms while they determine the best model to solve their current problem.</a:t>
            </a:r>
          </a:p>
          <a:p>
            <a:pPr marL="171450" indent="-171450">
              <a:buFont typeface="Arial" panose="020B0604020202020204" pitchFamily="34" charset="0"/>
              <a:buChar char="•"/>
            </a:pPr>
            <a:r>
              <a:rPr lang="en-US" i="1" dirty="0">
                <a:effectLst/>
              </a:rPr>
              <a:t>Model</a:t>
            </a:r>
            <a:r>
              <a:rPr lang="en-US" dirty="0">
                <a:effectLst/>
              </a:rPr>
              <a:t> generally refers to a </a:t>
            </a:r>
            <a:r>
              <a:rPr lang="en-US" i="1" dirty="0">
                <a:effectLst/>
              </a:rPr>
              <a:t>trained model </a:t>
            </a:r>
            <a:r>
              <a:rPr lang="en-US" dirty="0">
                <a:effectLst/>
              </a:rPr>
              <a:t>in which an algorithm has been trained to work with a specific set of data around which it can make predictions.</a:t>
            </a:r>
          </a:p>
          <a:p>
            <a:pPr marL="171450" indent="-171450">
              <a:buFont typeface="Arial" panose="020B0604020202020204" pitchFamily="34" charset="0"/>
              <a:buChar char="•"/>
            </a:pPr>
            <a:r>
              <a:rPr lang="en-US" i="1" dirty="0">
                <a:effectLst/>
              </a:rPr>
              <a:t>Features</a:t>
            </a:r>
            <a:r>
              <a:rPr lang="en-US" dirty="0">
                <a:effectLst/>
              </a:rPr>
              <a:t> are individual and measurable data points that are to be fed into models to perform predictions on.</a:t>
            </a:r>
          </a:p>
          <a:p>
            <a:pPr marL="171450" indent="-171450">
              <a:buFont typeface="Arial" panose="020B0604020202020204" pitchFamily="34" charset="0"/>
              <a:buChar char="•"/>
            </a:pPr>
            <a:r>
              <a:rPr lang="en-US" i="1" dirty="0">
                <a:effectLst/>
              </a:rPr>
              <a:t>Labels</a:t>
            </a:r>
            <a:r>
              <a:rPr lang="en-US" dirty="0">
                <a:effectLst/>
              </a:rPr>
              <a:t> are historic results associated with a set of features.</a:t>
            </a:r>
          </a:p>
          <a:p>
            <a:pPr marL="171450" indent="-171450">
              <a:buFont typeface="Arial" panose="020B0604020202020204" pitchFamily="34" charset="0"/>
              <a:buChar char="•"/>
            </a:pPr>
            <a:r>
              <a:rPr lang="en-US" i="1" dirty="0">
                <a:effectLst/>
              </a:rPr>
              <a:t>Training Data </a:t>
            </a:r>
            <a:r>
              <a:rPr lang="en-US" dirty="0">
                <a:effectLst/>
              </a:rPr>
              <a:t>is a pairing of historic </a:t>
            </a:r>
            <a:r>
              <a:rPr lang="en-US" i="1" dirty="0">
                <a:effectLst/>
              </a:rPr>
              <a:t>Features </a:t>
            </a:r>
            <a:r>
              <a:rPr lang="en-US" dirty="0">
                <a:effectLst/>
              </a:rPr>
              <a:t>and historic </a:t>
            </a:r>
            <a:r>
              <a:rPr lang="en-US" i="1" dirty="0">
                <a:effectLst/>
              </a:rPr>
              <a:t>Labels</a:t>
            </a:r>
            <a:r>
              <a:rPr lang="en-US" dirty="0">
                <a:effectLst/>
              </a:rPr>
              <a:t> and is used as a basis to train a model. Note, however,  that labels are not always required to create a useful model.</a:t>
            </a:r>
          </a:p>
          <a:p>
            <a:pPr marL="171450" indent="-171450">
              <a:buFont typeface="Arial" panose="020B0604020202020204" pitchFamily="34" charset="0"/>
              <a:buChar char="•"/>
            </a:pPr>
            <a:r>
              <a:rPr lang="en-US" i="1" dirty="0">
                <a:effectLst/>
              </a:rPr>
              <a:t>Supervised Learning </a:t>
            </a:r>
            <a:r>
              <a:rPr lang="en-US" dirty="0">
                <a:effectLst/>
              </a:rPr>
              <a:t>refers to the training of a model where the </a:t>
            </a:r>
            <a:r>
              <a:rPr lang="en-US" i="1" dirty="0">
                <a:effectLst/>
              </a:rPr>
              <a:t>Training Data </a:t>
            </a:r>
            <a:r>
              <a:rPr lang="en-US" dirty="0">
                <a:effectLst/>
              </a:rPr>
              <a:t>contains both </a:t>
            </a:r>
            <a:r>
              <a:rPr lang="en-US" i="1" dirty="0">
                <a:effectLst/>
              </a:rPr>
              <a:t>Features</a:t>
            </a:r>
            <a:r>
              <a:rPr lang="en-US" dirty="0">
                <a:effectLst/>
              </a:rPr>
              <a:t> and </a:t>
            </a:r>
            <a:r>
              <a:rPr lang="en-US" i="1" dirty="0">
                <a:effectLst/>
              </a:rPr>
              <a:t>Labels. </a:t>
            </a:r>
            <a:r>
              <a:rPr lang="en-US" dirty="0">
                <a:effectLst/>
              </a:rPr>
              <a:t>The way to think about this is we are training the computer to learn on historic outcomes, so it already has an understanding of what it should produce.</a:t>
            </a:r>
          </a:p>
          <a:p>
            <a:pPr marL="171450" indent="-171450">
              <a:buFont typeface="Arial" panose="020B0604020202020204" pitchFamily="34" charset="0"/>
              <a:buChar char="•"/>
            </a:pPr>
            <a:r>
              <a:rPr lang="en-US" i="1" dirty="0">
                <a:effectLst/>
              </a:rPr>
              <a:t>Unsupervised Learning </a:t>
            </a:r>
            <a:r>
              <a:rPr lang="en-US" dirty="0">
                <a:effectLst/>
              </a:rPr>
              <a:t>refers to the training of a model where the </a:t>
            </a:r>
            <a:r>
              <a:rPr lang="en-US" i="1" dirty="0">
                <a:effectLst/>
              </a:rPr>
              <a:t>Training Data </a:t>
            </a:r>
            <a:r>
              <a:rPr lang="en-US" dirty="0">
                <a:effectLst/>
              </a:rPr>
              <a:t>contains only </a:t>
            </a:r>
            <a:r>
              <a:rPr lang="en-US" i="1" dirty="0">
                <a:effectLst/>
              </a:rPr>
              <a:t>Features</a:t>
            </a:r>
            <a:r>
              <a:rPr lang="en-US"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gradFill>
                <a:gsLst>
                  <a:gs pos="1250">
                    <a:schemeClr val="bg1"/>
                  </a:gs>
                  <a:gs pos="100000">
                    <a:schemeClr val="bg1"/>
                  </a:gs>
                </a:gsLst>
                <a:lin ang="5400000" scaled="0"/>
              </a:gradFill>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34527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este ejemplo sencillo empezaremos con un experimento vacío para predecir el sueldo de una persona en base a una serie de parámetros.</a:t>
            </a:r>
          </a:p>
          <a:p>
            <a:r>
              <a:rPr lang="es-ES" dirty="0"/>
              <a:t>En el ML Studio vamos a construir el experimento mediante un interfaz de arrastrar y soltar donde tendremos todo lo que necesitamos para crearlo.</a:t>
            </a:r>
          </a:p>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68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empezar necesitamos un conjunto de datos para entrenar el algoritmo. Podemos utilizar un conjunto propio que hayamos subido al sistema, uno de los múltiples conjuntos de ejemplo que tenemos disponibles en la plataforma o bien utilizar una fuente de datos que puede estar tanto en Azure como en un servidor nuestro. Las fuentes de datos de Azure pueden venir de un blob o de una cuenta de </a:t>
            </a:r>
            <a:r>
              <a:rPr lang="es-ES" dirty="0" err="1"/>
              <a:t>HDInsight</a:t>
            </a:r>
            <a:r>
              <a:rPr lang="es-ES" dirty="0"/>
              <a:t>, de manera que podremos conectar fácilmente con los datos que estemos recogiendo a través de los múltiples sistemas de ingestión de datos que tenemos en la plataforma.</a:t>
            </a:r>
          </a:p>
          <a:p>
            <a:r>
              <a:rPr lang="es-ES" dirty="0"/>
              <a:t>Para el ejercicio utilizaremos el conjunto de datos de ejemplo que contiene información del censo de los Estados Unidos.</a:t>
            </a:r>
          </a:p>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7991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colocamos el conjunto de datos en el modelo, podemos abrirlo con el visualizador para ver cómo es el conjunto y cómo está distribuido, de forma que podamos hacer un primer análisis visual para identificar las columnas importantes y qué columnas son dependientes las unas de las otras. En este conjunto observaremos cómo tenemos algunos campos que podremos obviar y el último es el campo “</a:t>
            </a:r>
            <a:r>
              <a:rPr lang="es-ES" dirty="0" err="1"/>
              <a:t>income</a:t>
            </a:r>
            <a:r>
              <a:rPr lang="es-ES" dirty="0"/>
              <a:t>” que nos proporciona la información que deseamos predecir.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4634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dirty="0"/>
              <a:t>Una transformación muy útil es la proyección de las columnas para eliminar las que no nos interesen.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949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1722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sistema nos proporciona herramientas para limpiar y preparar los datos de forma que podamos entrenar el algoritmo de forma eficiente y confiable. Tenemos procesos para identificar campos vacíos donde podemos decidir qué hacemos con los mismos: estimarlos, borrar la fila o la columna, poner un valor por defecto, etc. </a:t>
            </a:r>
          </a:p>
          <a:p>
            <a:r>
              <a:rPr lang="es-ES" dirty="0"/>
              <a:t>Otras herramientas típicas de la minería de datos, como la </a:t>
            </a:r>
            <a:r>
              <a:rPr lang="es-ES" dirty="0" err="1"/>
              <a:t>discretización</a:t>
            </a:r>
            <a:r>
              <a:rPr lang="es-ES" dirty="0"/>
              <a:t> o la normalización de los datos también están disponibles, ya que algunos algoritmos necesitarán los campos de esa manera.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7389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approach: By applying concepts from a range of fields, including statistics, probability theory, and so on, we can build an ML system that “learns” to recognize handwritten digits by being trained on thousands, or even millions, of examples.</a:t>
            </a:r>
          </a:p>
          <a:p>
            <a:endParaRPr lang="en-US" dirty="0"/>
          </a:p>
          <a:p>
            <a:r>
              <a:rPr lang="en-US" dirty="0"/>
              <a:t>So, in order to get an accurate digit classifier, all we need to do is acquire lots of training examples, with labels (this is called “labeled training data”), and then feed it into the ML system.</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CAED71-17CA-4F99-B77B-2759E4AE226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47462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algorithm cheat sheet for Microsoft Azure Machine Learning Studio</a:t>
            </a:r>
            <a:endParaRPr lang="es-ES" dirty="0"/>
          </a:p>
          <a:p>
            <a:r>
              <a:rPr lang="es-ES" dirty="0"/>
              <a:t>https://azure.microsoft.com/en-us/documentation/articles/machine-learning-algorithm-cheat-sheet/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79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poder medir la precisión del algoritmo vamos a utilizar la técnica de dividir aleatoriamente el conjunto de datos en dos subconjuntos, uno para realizar el entrenamiento del algoritmo y otro para comprobar la precisión de ese entrenamiento. Vamos a dividir en este caso en un bloque de 80% para entrenamiento y un 20% para comprobación.</a:t>
            </a:r>
          </a:p>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075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Hay varios tipos de algoritmos de Machine </a:t>
            </a:r>
            <a:r>
              <a:rPr lang="es-ES" dirty="0" err="1"/>
              <a:t>Learning</a:t>
            </a:r>
            <a:r>
              <a:rPr lang="es-ES" dirty="0"/>
              <a:t>, los más comunes se dividen entre </a:t>
            </a:r>
            <a:r>
              <a:rPr lang="es-ES" b="1" dirty="0"/>
              <a:t>supervisados y no supervisados</a:t>
            </a:r>
            <a:r>
              <a:rPr lang="es-ES" dirty="0"/>
              <a:t>. </a:t>
            </a:r>
          </a:p>
          <a:p>
            <a:r>
              <a:rPr lang="es-ES" dirty="0"/>
              <a:t>En los algoritmos supervisados se busca la relación entre la entrada y la salida, para predecir qué resultado nos proporcionará una cierta entrada. En estos casos tendremos un conjunto de datos de entrenamiento que incluirá el dato que queremos predecir. </a:t>
            </a:r>
          </a:p>
          <a:p>
            <a:r>
              <a:rPr lang="es-ES" dirty="0"/>
              <a:t>Los algoritmos no supervisados se utilizan para identificar patrones dentro de los datos. </a:t>
            </a:r>
          </a:p>
          <a:p>
            <a:r>
              <a:rPr lang="es-ES" dirty="0"/>
              <a:t>Para este ejercicio vamos a utilizar un algoritmo supervisado para predecir el sueldo de una persona en base a unos campos que vamos a seleccionar.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577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Skill shortage</a:t>
            </a:r>
            <a:r>
              <a:rPr lang="en-US" sz="900" baseline="0" dirty="0"/>
              <a:t> - </a:t>
            </a:r>
            <a:r>
              <a:rPr lang="en-US" sz="900"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63% of enterprises feel they have a strategic shortage of data scientists, a role that usually requires an advanced degree, mostly in a quantitative field…</a:t>
            </a:r>
            <a:endParaRPr lang="en-US" sz="900" kern="0" spc="0" dirty="0">
              <a:solidFill>
                <a:srgbClr val="FFFFFF"/>
              </a:solidFill>
              <a:latin typeface="Segoe UI" panose="020B0502040204020203" pitchFamily="34" charset="0"/>
              <a:ea typeface="+mn-ea"/>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latin typeface="Segoe UI Light"/>
                <a:ea typeface="Segoe UI" pitchFamily="34" charset="0"/>
                <a:cs typeface="Segoe UI" pitchFamily="34" charset="0"/>
              </a:rPr>
              <a:t>Expensive - </a:t>
            </a:r>
            <a:r>
              <a:rPr lang="en-US" sz="900" dirty="0">
                <a:solidFill>
                  <a:srgbClr val="FFFFFF"/>
                </a:solidFill>
                <a:ea typeface="Segoe UI" pitchFamily="34" charset="0"/>
                <a:cs typeface="Segoe UI" pitchFamily="34" charset="0"/>
              </a:rPr>
              <a:t>Huge set-up costs of tools, expertise, and compute/storage capacity create unnecessary barriers to entry </a:t>
            </a:r>
            <a:endParaRPr lang="en-US" sz="900" dirty="0">
              <a:solidFill>
                <a:srgbClr val="FFFFFF"/>
              </a:solidFill>
              <a:latin typeface="Segoe UI Light"/>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err="1">
                <a:solidFill>
                  <a:srgbClr val="FFFFFF"/>
                </a:solidFill>
                <a:latin typeface="Segoe UI Light"/>
                <a:ea typeface="Segoe UI" pitchFamily="34" charset="0"/>
                <a:cs typeface="Segoe UI" pitchFamily="34" charset="0"/>
              </a:rPr>
              <a:t>Siloed</a:t>
            </a:r>
            <a:r>
              <a:rPr lang="en-US" sz="900" dirty="0">
                <a:solidFill>
                  <a:srgbClr val="FFFFFF"/>
                </a:solidFill>
                <a:latin typeface="Segoe UI Light"/>
                <a:ea typeface="Segoe UI" pitchFamily="34" charset="0"/>
                <a:cs typeface="Segoe UI" pitchFamily="34" charset="0"/>
              </a:rPr>
              <a:t> data - </a:t>
            </a:r>
            <a:r>
              <a:rPr lang="en-US" sz="900" dirty="0" err="1">
                <a:solidFill>
                  <a:srgbClr val="FFFFFF"/>
                </a:solidFill>
                <a:ea typeface="Segoe UI" pitchFamily="34" charset="0"/>
                <a:cs typeface="Segoe UI" pitchFamily="34" charset="0"/>
              </a:rPr>
              <a:t>Siloed</a:t>
            </a:r>
            <a:r>
              <a:rPr lang="en-US" sz="900" dirty="0">
                <a:solidFill>
                  <a:srgbClr val="FFFFFF"/>
                </a:solidFill>
                <a:ea typeface="Segoe UI" pitchFamily="34" charset="0"/>
                <a:cs typeface="Segoe UI" pitchFamily="34" charset="0"/>
              </a:rPr>
              <a:t> and cumbersome data management restricts access to data</a:t>
            </a:r>
            <a:endParaRPr lang="en-US" sz="900" dirty="0">
              <a:solidFill>
                <a:srgbClr val="FFFFFF"/>
              </a:solidFill>
              <a:latin typeface="Segoe UI Light"/>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latin typeface="Segoe UI Light"/>
                <a:ea typeface="Segoe UI" pitchFamily="34" charset="0"/>
                <a:cs typeface="Segoe UI" pitchFamily="34" charset="0"/>
              </a:rPr>
              <a:t>Disconnected tools - </a:t>
            </a:r>
            <a:r>
              <a:rPr lang="en-US" sz="900" dirty="0">
                <a:solidFill>
                  <a:srgbClr val="FFFFFF"/>
                </a:solidFill>
                <a:ea typeface="Segoe UI" pitchFamily="34" charset="0"/>
                <a:cs typeface="Segoe UI" pitchFamily="34" charset="0"/>
              </a:rPr>
              <a:t>Complex and fragmented tools limit participation in exploring data and building models</a:t>
            </a:r>
            <a:endParaRPr lang="en-US" sz="900" dirty="0">
              <a:solidFill>
                <a:srgbClr val="FFFFFF"/>
              </a:solidFill>
              <a:latin typeface="Segoe UI Light"/>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latin typeface="Segoe UI Light"/>
                <a:ea typeface="Segoe UI" pitchFamily="34" charset="0"/>
                <a:cs typeface="Segoe UI" pitchFamily="34" charset="0"/>
              </a:rPr>
              <a:t>Deployment complexity - Complex and fragmented tools limit participation in exploring data and building models</a:t>
            </a:r>
          </a:p>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18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elegiremos el algoritmo, al arrastrarlo sobre el modelo veremos que no tiene una entrada de datos, porque para poder utilizarlo necesitamos un “entrenador” que se encargará de entrenar el modelo. En el entrenador seleccionaremos qué columna queremos </a:t>
            </a:r>
            <a:r>
              <a:rPr lang="es-ES" dirty="0" err="1"/>
              <a:t>prededir</a:t>
            </a:r>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6595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Después del entrenador colocaremos el </a:t>
            </a:r>
            <a:r>
              <a:rPr lang="es-ES" dirty="0" err="1"/>
              <a:t>puntuador</a:t>
            </a:r>
            <a:r>
              <a:rPr lang="es-ES" dirty="0"/>
              <a:t>, que comparará los resultados del algoritmo entrenado con los resultados reales que habíamos separado anteriormente…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3061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dirty="0"/>
              <a:t>…y a continuación un evaluador que nos medirá la precisión y fidelidad del algoritmo con ese conjunto de datos.</a:t>
            </a:r>
          </a:p>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11681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5899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sistema de evaluación que nos mostrará en una gráfica la relación entre los falsos positivos y los verdaderos, así podremos ver de forma gráfica la </a:t>
            </a:r>
            <a:r>
              <a:rPr lang="es-ES" dirty="0" err="1"/>
              <a:t>accuracy</a:t>
            </a:r>
            <a:r>
              <a:rPr lang="es-ES" dirty="0"/>
              <a:t> del algoritmo que en este caso está al 0.83.</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2244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queremos comparar el algoritmo utilizado con cualquier otro, podemos utilizar los mismos datos para entrenar otro algoritmo dentro del mismo experimento y conectarlo al otro punto de conexión del evaluador, así sabremos cual de los dos algoritmos funciona mejor con nuestros datos.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9364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este caso el algoritmo que habíamos elegido inicialmente es ligeramente mejor.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19993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Quitamos el algoritmo que peor funciona para nuestra solución y una vez ejecutado, podremos crear sobre nuestro experimento un modelo entrenado que podremos utilizar para ponerlo en producción. Para ello tenemos el botón “</a:t>
            </a:r>
            <a:r>
              <a:rPr lang="es-ES" dirty="0" err="1"/>
              <a:t>Create</a:t>
            </a:r>
            <a:r>
              <a:rPr lang="es-ES" dirty="0"/>
              <a:t> </a:t>
            </a:r>
            <a:r>
              <a:rPr lang="es-ES" dirty="0" err="1"/>
              <a:t>Predictive</a:t>
            </a:r>
            <a:r>
              <a:rPr lang="es-ES" dirty="0"/>
              <a:t> </a:t>
            </a:r>
            <a:r>
              <a:rPr lang="es-ES" dirty="0" err="1"/>
              <a:t>Experiment</a:t>
            </a:r>
            <a:r>
              <a:rPr lang="es-ES" dirty="0"/>
              <a:t>”, que nos copiará el experimento en curso en uno nuevo con el resultado del algoritmo entrenado de forma que podamos ejecutar</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0131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Nos ha creado un input y un output para el servicio web, si nos fijamos el input está antes de las transformaciones de limpieza y proyección. Seguramente no necesitaremos realizar estos pasos con la entrada que vendrá a través de nuestra API y por lo tanto podemos reconectar la entrada directamente al </a:t>
            </a:r>
            <a:r>
              <a:rPr lang="es-ES" dirty="0" err="1"/>
              <a:t>puntuador</a:t>
            </a:r>
            <a:r>
              <a:rPr lang="es-E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3713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944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spc="-100" dirty="0">
                <a:ln w="3175">
                  <a:noFill/>
                </a:ln>
                <a:solidFill>
                  <a:srgbClr val="FFFFFF"/>
                </a:solidFill>
                <a:latin typeface="Segoe UI Light"/>
                <a:cs typeface="Segoe UI" pitchFamily="34" charset="0"/>
              </a:rPr>
              <a:t>http://azure.com/ml</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spc="-100" dirty="0">
              <a:ln w="3175">
                <a:noFill/>
              </a:ln>
              <a:solidFill>
                <a:srgbClr val="FFFFFF"/>
              </a:solidFill>
              <a:latin typeface="Segoe UI Light"/>
              <a:cs typeface="Segoe UI"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spc="-100" dirty="0">
                <a:ln w="3175">
                  <a:noFill/>
                </a:ln>
                <a:solidFill>
                  <a:srgbClr val="FFFFFF"/>
                </a:solidFill>
                <a:latin typeface="Segoe UI Light"/>
                <a:cs typeface="Segoe UI" pitchFamily="34" charset="0"/>
              </a:rPr>
              <a:t>What Types of Questions Can Data Science Answer?</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u="sng" kern="1200" dirty="0">
                <a:solidFill>
                  <a:schemeClr val="tx1"/>
                </a:solidFill>
                <a:effectLst/>
                <a:latin typeface="Segoe UI Light" pitchFamily="34" charset="0"/>
                <a:ea typeface="+mn-ea"/>
                <a:cs typeface="+mn-cs"/>
                <a:hlinkClick r:id="rId3"/>
              </a:rPr>
              <a:t>http://blogs.technet.com/b/machinelearning/archive/2015/08/27/what-types-of-questions-can-data-science-answer.aspx</a:t>
            </a:r>
            <a:endParaRPr lang="en-US" sz="900" spc="-100" dirty="0">
              <a:ln w="3175">
                <a:noFill/>
              </a:ln>
              <a:solidFill>
                <a:srgbClr val="FFFFFF"/>
              </a:solidFill>
              <a:latin typeface="Segoe UI Light"/>
              <a:cs typeface="Segoe UI" pitchFamily="34" charset="0"/>
            </a:endParaRPr>
          </a:p>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8736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00:21</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4423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PER is computed using a </a:t>
            </a:r>
            <a:r>
              <a:rPr lang="en-US" sz="900" b="0" i="0" u="none" strike="noStrike" kern="1200" dirty="0">
                <a:solidFill>
                  <a:schemeClr val="tx1"/>
                </a:solidFill>
                <a:effectLst/>
                <a:latin typeface="Segoe UI Light" pitchFamily="34" charset="0"/>
                <a:ea typeface="+mn-ea"/>
                <a:cs typeface="+mn-cs"/>
                <a:hlinkClick r:id="rId3"/>
              </a:rPr>
              <a:t>detailed, complex formula</a:t>
            </a:r>
            <a:r>
              <a:rPr lang="en-US" sz="900" b="0" i="0" kern="1200" dirty="0">
                <a:solidFill>
                  <a:schemeClr val="tx1"/>
                </a:solidFill>
                <a:effectLst/>
                <a:latin typeface="Segoe UI Light" pitchFamily="34" charset="0"/>
                <a:ea typeface="+mn-ea"/>
                <a:cs typeface="+mn-cs"/>
              </a:rPr>
              <a:t> that, in essence, adds for positive stats such as rebounds, assists, and steals, and subtracts for negative stats such as shots missed or turnovers.</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73541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https://manage.windowsazure.com</a:t>
            </a:r>
          </a:p>
          <a:p>
            <a:endParaRPr lang="es-ES" b="1" dirty="0"/>
          </a:p>
          <a:p>
            <a:r>
              <a:rPr lang="es-ES" dirty="0"/>
              <a:t>Para poder empezar a crear nuestros modelos de aprendizaje basta tener una cuenta de Azure y crear un espacio de Aprendizaje Automático.</a:t>
            </a:r>
          </a:p>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55137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partir de ese momento ya podremos abrir el </a:t>
            </a:r>
            <a:r>
              <a:rPr lang="es-ES" dirty="0">
                <a:hlinkClick r:id="rId3"/>
              </a:rPr>
              <a:t>Microsoft Azure Machine </a:t>
            </a:r>
            <a:r>
              <a:rPr lang="es-ES" dirty="0" err="1">
                <a:hlinkClick r:id="rId3"/>
              </a:rPr>
              <a:t>Learning</a:t>
            </a:r>
            <a:r>
              <a:rPr lang="es-ES" dirty="0">
                <a:hlinkClick r:id="rId3"/>
              </a:rPr>
              <a:t> Studio</a:t>
            </a:r>
            <a:r>
              <a:rPr lang="es-ES" dirty="0"/>
              <a:t> donde definiremos nuestro experimento de ML.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024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el Studio podemos empezar con un experimento vacío o con uno ya preparado de la galería.</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8:59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0206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7039" y="1212859"/>
            <a:ext cx="7924802" cy="2092881"/>
          </a:xfrm>
        </p:spPr>
        <p:txBody>
          <a:bodyPr wrap="square">
            <a:spAutoFit/>
          </a:bodyPr>
          <a:lstStyle>
            <a:lvl1pPr marL="0" indent="0">
              <a:buNone/>
              <a:defRPr baseline="0">
                <a:solidFill>
                  <a:srgbClr val="67217A"/>
                </a:solidFill>
              </a:defRPr>
            </a:lvl1pPr>
            <a:lvl2pPr marL="342830" marR="0" indent="0" algn="l" defTabSz="932730"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83" marR="0" indent="0" algn="l" defTabSz="932730"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36" marR="0" indent="0" algn="l" defTabSz="932730"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90" marR="0" indent="0" algn="l" defTabSz="932730"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74643" y="1585051"/>
            <a:ext cx="3657601"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6494174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33955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46297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502413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616600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85225855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1092532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832572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7378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9020270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5813311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0922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884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81706940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9885596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50517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7366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272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97463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2" y="2125683"/>
            <a:ext cx="6400736" cy="1828800"/>
          </a:xfrm>
          <a:noFill/>
        </p:spPr>
        <p:txBody>
          <a:bodyPr lIns="146304" tIns="91440" rIns="146304" bIns="91440" anchor="t" anchorCtr="0"/>
          <a:lstStyle>
            <a:lvl1pPr>
              <a:defRPr sz="5400"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31" name="Group 230"/>
          <p:cNvGrpSpPr/>
          <p:nvPr userDrawn="1"/>
        </p:nvGrpSpPr>
        <p:grpSpPr bwMode="auto">
          <a:xfrm>
            <a:off x="6362728"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55818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817468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8225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7176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4720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62645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9791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85480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53710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019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0963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956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84314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736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631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2776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9755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952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677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016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9184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82553028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1075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871326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02270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44728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05393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576626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0850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91927620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7592308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341969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138036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1494253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3204621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646584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07942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46178219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980716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09251135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5241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1363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42163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image" Target="../media/image1.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image" Target="../media/image1.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4.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1.pn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92"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97150040"/>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98646994"/>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876873712"/>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9.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1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5.xml"/><Relationship Id="rId5" Type="http://schemas.openxmlformats.org/officeDocument/2006/relationships/image" Target="../media/image51.emf"/><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91.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91.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91.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91.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91.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9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Cómo ganar en tu liga </a:t>
            </a:r>
            <a:r>
              <a:rPr lang="es-ES" dirty="0" err="1"/>
              <a:t>fantasy</a:t>
            </a:r>
            <a:r>
              <a:rPr lang="es-ES" dirty="0"/>
              <a:t> gracias al análisis de datos</a:t>
            </a:r>
            <a:endParaRPr lang="es-ES_tradnl" dirty="0"/>
          </a:p>
        </p:txBody>
      </p:sp>
      <p:sp>
        <p:nvSpPr>
          <p:cNvPr id="3" name="Marcador de texto 2"/>
          <p:cNvSpPr>
            <a:spLocks noGrp="1"/>
          </p:cNvSpPr>
          <p:nvPr>
            <p:ph type="body" sz="quarter" idx="14"/>
          </p:nvPr>
        </p:nvSpPr>
        <p:spPr>
          <a:xfrm>
            <a:off x="5759450" y="4106862"/>
            <a:ext cx="6402388" cy="1305918"/>
          </a:xfrm>
        </p:spPr>
        <p:txBody>
          <a:bodyPr/>
          <a:lstStyle/>
          <a:p>
            <a:r>
              <a:rPr lang="es-ES_tradnl" dirty="0"/>
              <a:t>Gorka Madariaga</a:t>
            </a:r>
          </a:p>
          <a:p>
            <a:r>
              <a:rPr lang="es-ES_tradnl" sz="2400" dirty="0" err="1">
                <a:gradFill>
                  <a:gsLst>
                    <a:gs pos="0">
                      <a:srgbClr val="FFFFFF"/>
                    </a:gs>
                    <a:gs pos="100000">
                      <a:srgbClr val="FFFFFF"/>
                    </a:gs>
                  </a:gsLst>
                  <a:lin ang="5400000" scaled="0"/>
                </a:gradFill>
                <a:latin typeface="Segoe UI Light"/>
              </a:rPr>
              <a:t>Technical</a:t>
            </a:r>
            <a:r>
              <a:rPr lang="es-ES_tradnl" sz="2400" dirty="0">
                <a:gradFill>
                  <a:gsLst>
                    <a:gs pos="0">
                      <a:srgbClr val="FFFFFF"/>
                    </a:gs>
                    <a:gs pos="100000">
                      <a:srgbClr val="FFFFFF"/>
                    </a:gs>
                  </a:gsLst>
                  <a:lin ang="5400000" scaled="0"/>
                </a:gradFill>
                <a:latin typeface="Segoe UI Light"/>
              </a:rPr>
              <a:t> </a:t>
            </a:r>
            <a:r>
              <a:rPr lang="es-ES_tradnl" sz="2400" dirty="0" err="1">
                <a:gradFill>
                  <a:gsLst>
                    <a:gs pos="0">
                      <a:srgbClr val="FFFFFF"/>
                    </a:gs>
                    <a:gs pos="100000">
                      <a:srgbClr val="FFFFFF"/>
                    </a:gs>
                  </a:gsLst>
                  <a:lin ang="5400000" scaled="0"/>
                </a:gradFill>
                <a:latin typeface="Segoe UI Light"/>
              </a:rPr>
              <a:t>Evangelist</a:t>
            </a:r>
            <a:endParaRPr lang="es-ES_tradnl" sz="2400" dirty="0">
              <a:gradFill>
                <a:gsLst>
                  <a:gs pos="0">
                    <a:srgbClr val="FFFFFF"/>
                  </a:gs>
                  <a:gs pos="100000">
                    <a:srgbClr val="FFFFFF"/>
                  </a:gs>
                </a:gsLst>
                <a:lin ang="5400000" scaled="0"/>
              </a:gradFill>
              <a:latin typeface="Segoe UI Light"/>
            </a:endParaRPr>
          </a:p>
          <a:p>
            <a:r>
              <a:rPr lang="es-ES_tradnl" sz="2400" dirty="0">
                <a:gradFill>
                  <a:gsLst>
                    <a:gs pos="0">
                      <a:srgbClr val="FFFFFF"/>
                    </a:gs>
                    <a:gs pos="100000">
                      <a:srgbClr val="FFFFFF"/>
                    </a:gs>
                  </a:gsLst>
                  <a:lin ang="5400000" scaled="0"/>
                </a:gradFill>
                <a:latin typeface="Segoe UI Light"/>
              </a:rPr>
              <a:t>@Gk_8 – gorkma@microsoft.com</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0.vox-cdn.com/thumbor/yYnwPnym4HBko4vByxBcI8AvyEw=/0x242:4842x2966/1600x900/cdn0.vox-cdn.com/uploads/chorus_image/image/49940219/usa-today-93532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111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Understanding our domain</a:t>
            </a:r>
            <a:endParaRPr lang="es-ES" dirty="0"/>
          </a:p>
        </p:txBody>
      </p:sp>
    </p:spTree>
    <p:extLst>
      <p:ext uri="{BB962C8B-B14F-4D97-AF65-F5344CB8AC3E}">
        <p14:creationId xmlns:p14="http://schemas.microsoft.com/office/powerpoint/2010/main" val="11977475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lgn="ctr">
              <a:buNone/>
            </a:pPr>
            <a:r>
              <a:rPr lang="en-US" dirty="0"/>
              <a:t>NBA stats from 1981 to 2016</a:t>
            </a:r>
            <a:endParaRPr lang="es-ES" dirty="0"/>
          </a:p>
        </p:txBody>
      </p:sp>
      <p:sp>
        <p:nvSpPr>
          <p:cNvPr id="3" name="Title 2"/>
          <p:cNvSpPr>
            <a:spLocks noGrp="1"/>
          </p:cNvSpPr>
          <p:nvPr>
            <p:ph type="title"/>
          </p:nvPr>
        </p:nvSpPr>
        <p:spPr/>
        <p:txBody>
          <a:bodyPr/>
          <a:lstStyle/>
          <a:p>
            <a:r>
              <a:rPr lang="en-US" dirty="0"/>
              <a:t>Data sources</a:t>
            </a:r>
            <a:endParaRPr lang="es-ES" dirty="0"/>
          </a:p>
        </p:txBody>
      </p:sp>
      <p:grpSp>
        <p:nvGrpSpPr>
          <p:cNvPr id="8" name="Group 7"/>
          <p:cNvGrpSpPr/>
          <p:nvPr/>
        </p:nvGrpSpPr>
        <p:grpSpPr>
          <a:xfrm>
            <a:off x="960437" y="2506662"/>
            <a:ext cx="2632500" cy="3008913"/>
            <a:chOff x="980163" y="1650699"/>
            <a:chExt cx="2632500" cy="3008913"/>
          </a:xfrm>
        </p:grpSpPr>
        <p:pic>
          <p:nvPicPr>
            <p:cNvPr id="4" name="Picture 3"/>
            <p:cNvPicPr>
              <a:picLocks noChangeAspect="1"/>
            </p:cNvPicPr>
            <p:nvPr/>
          </p:nvPicPr>
          <p:blipFill>
            <a:blip r:embed="rId2"/>
            <a:stretch>
              <a:fillRect/>
            </a:stretch>
          </p:blipFill>
          <p:spPr>
            <a:xfrm>
              <a:off x="980163" y="3725862"/>
              <a:ext cx="2632500" cy="933750"/>
            </a:xfrm>
            <a:prstGeom prst="rect">
              <a:avLst/>
            </a:prstGeom>
          </p:spPr>
        </p:pic>
        <p:pic>
          <p:nvPicPr>
            <p:cNvPr id="5" name="Picture 4"/>
            <p:cNvPicPr>
              <a:picLocks noChangeAspect="1"/>
            </p:cNvPicPr>
            <p:nvPr/>
          </p:nvPicPr>
          <p:blipFill>
            <a:blip r:embed="rId2"/>
            <a:stretch>
              <a:fillRect/>
            </a:stretch>
          </p:blipFill>
          <p:spPr>
            <a:xfrm>
              <a:off x="980163" y="3040062"/>
              <a:ext cx="2632500" cy="933750"/>
            </a:xfrm>
            <a:prstGeom prst="rect">
              <a:avLst/>
            </a:prstGeom>
          </p:spPr>
        </p:pic>
        <p:pic>
          <p:nvPicPr>
            <p:cNvPr id="6" name="Picture 5"/>
            <p:cNvPicPr>
              <a:picLocks noChangeAspect="1"/>
            </p:cNvPicPr>
            <p:nvPr/>
          </p:nvPicPr>
          <p:blipFill>
            <a:blip r:embed="rId2"/>
            <a:stretch>
              <a:fillRect/>
            </a:stretch>
          </p:blipFill>
          <p:spPr>
            <a:xfrm>
              <a:off x="980163" y="2354262"/>
              <a:ext cx="2632500" cy="933750"/>
            </a:xfrm>
            <a:prstGeom prst="rect">
              <a:avLst/>
            </a:prstGeom>
          </p:spPr>
        </p:pic>
        <p:pic>
          <p:nvPicPr>
            <p:cNvPr id="7" name="Picture 6"/>
            <p:cNvPicPr>
              <a:picLocks noChangeAspect="1"/>
            </p:cNvPicPr>
            <p:nvPr/>
          </p:nvPicPr>
          <p:blipFill>
            <a:blip r:embed="rId2"/>
            <a:stretch>
              <a:fillRect/>
            </a:stretch>
          </p:blipFill>
          <p:spPr>
            <a:xfrm>
              <a:off x="980163" y="1650699"/>
              <a:ext cx="2632500" cy="933750"/>
            </a:xfrm>
            <a:prstGeom prst="rect">
              <a:avLst/>
            </a:prstGeom>
          </p:spPr>
        </p:pic>
      </p:grpSp>
      <p:grpSp>
        <p:nvGrpSpPr>
          <p:cNvPr id="11" name="Group 10"/>
          <p:cNvGrpSpPr>
            <a:grpSpLocks noChangeAspect="1"/>
          </p:cNvGrpSpPr>
          <p:nvPr/>
        </p:nvGrpSpPr>
        <p:grpSpPr>
          <a:xfrm>
            <a:off x="4770437" y="2045595"/>
            <a:ext cx="2430885" cy="3600000"/>
            <a:chOff x="5371750" y="3268662"/>
            <a:chExt cx="1250446" cy="1851838"/>
          </a:xfrm>
        </p:grpSpPr>
        <p:pic>
          <p:nvPicPr>
            <p:cNvPr id="9" name="Picture 8"/>
            <p:cNvPicPr>
              <a:picLocks noChangeAspect="1"/>
            </p:cNvPicPr>
            <p:nvPr/>
          </p:nvPicPr>
          <p:blipFill>
            <a:blip r:embed="rId3"/>
            <a:stretch>
              <a:fillRect/>
            </a:stretch>
          </p:blipFill>
          <p:spPr>
            <a:xfrm>
              <a:off x="5371750" y="4240418"/>
              <a:ext cx="467544" cy="880082"/>
            </a:xfrm>
            <a:prstGeom prst="rect">
              <a:avLst/>
            </a:prstGeom>
          </p:spPr>
        </p:pic>
        <p:pic>
          <p:nvPicPr>
            <p:cNvPr id="10" name="Picture 9"/>
            <p:cNvPicPr>
              <a:picLocks noChangeAspect="1"/>
            </p:cNvPicPr>
            <p:nvPr/>
          </p:nvPicPr>
          <p:blipFill>
            <a:blip r:embed="rId4"/>
            <a:stretch>
              <a:fillRect/>
            </a:stretch>
          </p:blipFill>
          <p:spPr>
            <a:xfrm>
              <a:off x="5989637" y="3268662"/>
              <a:ext cx="632559" cy="1851838"/>
            </a:xfrm>
            <a:prstGeom prst="rect">
              <a:avLst/>
            </a:prstGeom>
          </p:spPr>
        </p:pic>
      </p:grpSp>
      <p:sp>
        <p:nvSpPr>
          <p:cNvPr id="12" name="TextBox 11"/>
          <p:cNvSpPr txBox="1"/>
          <p:nvPr/>
        </p:nvSpPr>
        <p:spPr>
          <a:xfrm>
            <a:off x="397807" y="5783262"/>
            <a:ext cx="3757760"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Total stats (per season)</a:t>
            </a:r>
            <a:endParaRPr lang="es-ES" sz="2800" dirty="0" err="1">
              <a:gradFill>
                <a:gsLst>
                  <a:gs pos="2917">
                    <a:schemeClr val="tx1"/>
                  </a:gs>
                  <a:gs pos="30000">
                    <a:schemeClr val="tx1"/>
                  </a:gs>
                </a:gsLst>
                <a:lin ang="5400000" scaled="0"/>
              </a:gradFill>
              <a:latin typeface="+mj-lt"/>
            </a:endParaRPr>
          </a:p>
        </p:txBody>
      </p:sp>
      <p:grpSp>
        <p:nvGrpSpPr>
          <p:cNvPr id="13" name="Group 12"/>
          <p:cNvGrpSpPr/>
          <p:nvPr/>
        </p:nvGrpSpPr>
        <p:grpSpPr>
          <a:xfrm flipH="1">
            <a:off x="8199437" y="2506662"/>
            <a:ext cx="2632500" cy="3008913"/>
            <a:chOff x="980163" y="1650699"/>
            <a:chExt cx="2632500" cy="3008913"/>
          </a:xfrm>
        </p:grpSpPr>
        <p:pic>
          <p:nvPicPr>
            <p:cNvPr id="14" name="Picture 13"/>
            <p:cNvPicPr>
              <a:picLocks noChangeAspect="1"/>
            </p:cNvPicPr>
            <p:nvPr/>
          </p:nvPicPr>
          <p:blipFill>
            <a:blip r:embed="rId2"/>
            <a:stretch>
              <a:fillRect/>
            </a:stretch>
          </p:blipFill>
          <p:spPr>
            <a:xfrm>
              <a:off x="980163" y="3725862"/>
              <a:ext cx="2632500" cy="933750"/>
            </a:xfrm>
            <a:prstGeom prst="rect">
              <a:avLst/>
            </a:prstGeom>
          </p:spPr>
        </p:pic>
        <p:pic>
          <p:nvPicPr>
            <p:cNvPr id="15" name="Picture 14"/>
            <p:cNvPicPr>
              <a:picLocks noChangeAspect="1"/>
            </p:cNvPicPr>
            <p:nvPr/>
          </p:nvPicPr>
          <p:blipFill>
            <a:blip r:embed="rId2"/>
            <a:stretch>
              <a:fillRect/>
            </a:stretch>
          </p:blipFill>
          <p:spPr>
            <a:xfrm>
              <a:off x="980163" y="3040062"/>
              <a:ext cx="2632500" cy="933750"/>
            </a:xfrm>
            <a:prstGeom prst="rect">
              <a:avLst/>
            </a:prstGeom>
          </p:spPr>
        </p:pic>
        <p:pic>
          <p:nvPicPr>
            <p:cNvPr id="16" name="Picture 15"/>
            <p:cNvPicPr>
              <a:picLocks noChangeAspect="1"/>
            </p:cNvPicPr>
            <p:nvPr/>
          </p:nvPicPr>
          <p:blipFill>
            <a:blip r:embed="rId2"/>
            <a:stretch>
              <a:fillRect/>
            </a:stretch>
          </p:blipFill>
          <p:spPr>
            <a:xfrm>
              <a:off x="980163" y="2354262"/>
              <a:ext cx="2632500" cy="933750"/>
            </a:xfrm>
            <a:prstGeom prst="rect">
              <a:avLst/>
            </a:prstGeom>
          </p:spPr>
        </p:pic>
        <p:pic>
          <p:nvPicPr>
            <p:cNvPr id="17" name="Picture 16"/>
            <p:cNvPicPr>
              <a:picLocks noChangeAspect="1"/>
            </p:cNvPicPr>
            <p:nvPr/>
          </p:nvPicPr>
          <p:blipFill>
            <a:blip r:embed="rId2"/>
            <a:stretch>
              <a:fillRect/>
            </a:stretch>
          </p:blipFill>
          <p:spPr>
            <a:xfrm>
              <a:off x="980163" y="1650699"/>
              <a:ext cx="2632500" cy="933750"/>
            </a:xfrm>
            <a:prstGeom prst="rect">
              <a:avLst/>
            </a:prstGeom>
          </p:spPr>
        </p:pic>
      </p:grpSp>
      <p:sp>
        <p:nvSpPr>
          <p:cNvPr id="18" name="TextBox 17"/>
          <p:cNvSpPr txBox="1"/>
          <p:nvPr/>
        </p:nvSpPr>
        <p:spPr>
          <a:xfrm>
            <a:off x="7636807" y="5783262"/>
            <a:ext cx="4569200"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Advanced stats (per season)</a:t>
            </a:r>
            <a:endParaRPr lang="es-ES" sz="28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1790157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lgn="ctr">
              <a:buNone/>
            </a:pPr>
            <a:r>
              <a:rPr lang="en-US" dirty="0"/>
              <a:t>Player Efficiency Rating</a:t>
            </a:r>
            <a:endParaRPr lang="es-ES" dirty="0"/>
          </a:p>
        </p:txBody>
      </p:sp>
      <p:sp>
        <p:nvSpPr>
          <p:cNvPr id="3" name="Title 2"/>
          <p:cNvSpPr>
            <a:spLocks noGrp="1"/>
          </p:cNvSpPr>
          <p:nvPr>
            <p:ph type="title"/>
          </p:nvPr>
        </p:nvSpPr>
        <p:spPr/>
        <p:txBody>
          <a:bodyPr/>
          <a:lstStyle/>
          <a:p>
            <a:r>
              <a:rPr lang="en-US" dirty="0"/>
              <a:t>PER definition</a:t>
            </a:r>
            <a:endParaRPr lang="es-ES" dirty="0"/>
          </a:p>
        </p:txBody>
      </p:sp>
      <p:sp>
        <p:nvSpPr>
          <p:cNvPr id="4" name="Rectangle 3"/>
          <p:cNvSpPr/>
          <p:nvPr/>
        </p:nvSpPr>
        <p:spPr bwMode="auto">
          <a:xfrm>
            <a:off x="350837" y="1973262"/>
            <a:ext cx="118110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rPr>
              <a:t>	5		15		20		25		30		35</a:t>
            </a:r>
            <a:endParaRPr lang="es-ES" sz="2000" dirty="0">
              <a:gradFill>
                <a:gsLst>
                  <a:gs pos="0">
                    <a:srgbClr val="FFFFFF"/>
                  </a:gs>
                  <a:gs pos="100000">
                    <a:srgbClr val="FFFFFF"/>
                  </a:gs>
                </a:gsLst>
                <a:lin ang="5400000" scaled="0"/>
              </a:gradFill>
            </a:endParaRPr>
          </a:p>
        </p:txBody>
      </p:sp>
      <p:sp>
        <p:nvSpPr>
          <p:cNvPr id="5" name="Rectangle 4"/>
          <p:cNvSpPr/>
          <p:nvPr/>
        </p:nvSpPr>
        <p:spPr bwMode="auto">
          <a:xfrm>
            <a:off x="350837" y="2659062"/>
            <a:ext cx="11811000" cy="304800"/>
          </a:xfrm>
          <a:prstGeom prst="rect">
            <a:avLst/>
          </a:prstGeom>
          <a:solidFill>
            <a:srgbClr val="0B72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0">
                      <a:srgbClr val="FFFFFF"/>
                    </a:gs>
                    <a:gs pos="100000">
                      <a:srgbClr val="FFFFFF"/>
                    </a:gs>
                  </a:gsLst>
                  <a:lin ang="5400000" scaled="0"/>
                </a:gradFill>
                <a:latin typeface="+mj-lt"/>
              </a:rPr>
              <a:t>	 	       League Average				       GOATs Range		       Legendary season</a:t>
            </a:r>
            <a:endParaRPr lang="es-ES" sz="1600" dirty="0">
              <a:gradFill>
                <a:gsLst>
                  <a:gs pos="0">
                    <a:srgbClr val="FFFFFF"/>
                  </a:gs>
                  <a:gs pos="100000">
                    <a:srgbClr val="FFFFFF"/>
                  </a:gs>
                </a:gsLst>
                <a:lin ang="5400000" scaled="0"/>
              </a:gradFill>
              <a:latin typeface="+mj-lt"/>
            </a:endParaRPr>
          </a:p>
        </p:txBody>
      </p:sp>
      <p:sp>
        <p:nvSpPr>
          <p:cNvPr id="6" name="TextBox 5"/>
          <p:cNvSpPr txBox="1"/>
          <p:nvPr/>
        </p:nvSpPr>
        <p:spPr>
          <a:xfrm>
            <a:off x="9418637" y="3421062"/>
            <a:ext cx="2286000" cy="4099584"/>
          </a:xfrm>
          <a:prstGeom prst="rect">
            <a:avLst/>
          </a:prstGeom>
          <a:noFill/>
        </p:spPr>
        <p:txBody>
          <a:bodyPr wrap="square" lIns="182880" tIns="146304" rIns="182880" bIns="146304" numCol="2"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mj-lt"/>
              </a:rPr>
              <a:t>Features (inputs)</a:t>
            </a:r>
          </a:p>
          <a:p>
            <a:pPr>
              <a:lnSpc>
                <a:spcPct val="90000"/>
              </a:lnSpc>
              <a:spcAft>
                <a:spcPts val="600"/>
              </a:spcAft>
            </a:pPr>
            <a:r>
              <a:rPr lang="en-US" sz="1600" dirty="0">
                <a:gradFill>
                  <a:gsLst>
                    <a:gs pos="2917">
                      <a:schemeClr val="tx1"/>
                    </a:gs>
                    <a:gs pos="30000">
                      <a:schemeClr val="tx1"/>
                    </a:gs>
                  </a:gsLst>
                  <a:lin ang="5400000" scaled="0"/>
                </a:gradFill>
                <a:latin typeface="+mj-lt"/>
              </a:rPr>
              <a:t>FGM</a:t>
            </a:r>
          </a:p>
          <a:p>
            <a:pPr>
              <a:lnSpc>
                <a:spcPct val="90000"/>
              </a:lnSpc>
              <a:spcAft>
                <a:spcPts val="600"/>
              </a:spcAft>
            </a:pPr>
            <a:r>
              <a:rPr lang="en-US" sz="1600" dirty="0">
                <a:gradFill>
                  <a:gsLst>
                    <a:gs pos="2917">
                      <a:schemeClr val="tx1"/>
                    </a:gs>
                    <a:gs pos="30000">
                      <a:schemeClr val="tx1"/>
                    </a:gs>
                  </a:gsLst>
                  <a:lin ang="5400000" scaled="0"/>
                </a:gradFill>
                <a:latin typeface="+mj-lt"/>
              </a:rPr>
              <a:t>Steals</a:t>
            </a:r>
          </a:p>
          <a:p>
            <a:pPr>
              <a:lnSpc>
                <a:spcPct val="90000"/>
              </a:lnSpc>
              <a:spcAft>
                <a:spcPts val="600"/>
              </a:spcAft>
            </a:pPr>
            <a:r>
              <a:rPr lang="en-US" sz="1600" dirty="0">
                <a:gradFill>
                  <a:gsLst>
                    <a:gs pos="2917">
                      <a:schemeClr val="tx1"/>
                    </a:gs>
                    <a:gs pos="30000">
                      <a:schemeClr val="tx1"/>
                    </a:gs>
                  </a:gsLst>
                  <a:lin ang="5400000" scaled="0"/>
                </a:gradFill>
                <a:latin typeface="+mj-lt"/>
              </a:rPr>
              <a:t>3PTM</a:t>
            </a:r>
          </a:p>
          <a:p>
            <a:pPr>
              <a:lnSpc>
                <a:spcPct val="90000"/>
              </a:lnSpc>
              <a:spcAft>
                <a:spcPts val="600"/>
              </a:spcAft>
            </a:pPr>
            <a:r>
              <a:rPr lang="en-US" sz="1600" dirty="0">
                <a:gradFill>
                  <a:gsLst>
                    <a:gs pos="2917">
                      <a:schemeClr val="tx1"/>
                    </a:gs>
                    <a:gs pos="30000">
                      <a:schemeClr val="tx1"/>
                    </a:gs>
                  </a:gsLst>
                  <a:lin ang="5400000" scaled="0"/>
                </a:gradFill>
                <a:latin typeface="+mj-lt"/>
              </a:rPr>
              <a:t>FTM</a:t>
            </a:r>
          </a:p>
          <a:p>
            <a:pPr>
              <a:lnSpc>
                <a:spcPct val="90000"/>
              </a:lnSpc>
              <a:spcAft>
                <a:spcPts val="600"/>
              </a:spcAft>
            </a:pPr>
            <a:r>
              <a:rPr lang="en-US" sz="1600" dirty="0">
                <a:gradFill>
                  <a:gsLst>
                    <a:gs pos="2917">
                      <a:schemeClr val="tx1"/>
                    </a:gs>
                    <a:gs pos="30000">
                      <a:schemeClr val="tx1"/>
                    </a:gs>
                  </a:gsLst>
                  <a:lin ang="5400000" scaled="0"/>
                </a:gradFill>
                <a:latin typeface="+mj-lt"/>
              </a:rPr>
              <a:t>Blocks</a:t>
            </a:r>
          </a:p>
          <a:p>
            <a:pPr>
              <a:lnSpc>
                <a:spcPct val="90000"/>
              </a:lnSpc>
              <a:spcAft>
                <a:spcPts val="600"/>
              </a:spcAft>
            </a:pPr>
            <a:r>
              <a:rPr lang="en-US" sz="1600" dirty="0">
                <a:gradFill>
                  <a:gsLst>
                    <a:gs pos="2917">
                      <a:schemeClr val="tx1"/>
                    </a:gs>
                    <a:gs pos="30000">
                      <a:schemeClr val="tx1"/>
                    </a:gs>
                  </a:gsLst>
                  <a:lin ang="5400000" scaled="0"/>
                </a:gradFill>
                <a:latin typeface="+mj-lt"/>
              </a:rPr>
              <a:t>Off. Reb</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a:lnSpc>
                <a:spcPct val="90000"/>
              </a:lnSpc>
              <a:spcAft>
                <a:spcPts val="600"/>
              </a:spcAft>
            </a:pPr>
            <a:endParaRPr lang="en-US" sz="1000" dirty="0">
              <a:gradFill>
                <a:gsLst>
                  <a:gs pos="2917">
                    <a:schemeClr val="tx1"/>
                  </a:gs>
                  <a:gs pos="30000">
                    <a:schemeClr val="tx1"/>
                  </a:gs>
                </a:gsLst>
                <a:lin ang="5400000" scaled="0"/>
              </a:gradFill>
              <a:latin typeface="+mj-lt"/>
            </a:endParaRPr>
          </a:p>
          <a:p>
            <a:pPr>
              <a:lnSpc>
                <a:spcPct val="90000"/>
              </a:lnSpc>
              <a:spcAft>
                <a:spcPts val="600"/>
              </a:spcAft>
            </a:pPr>
            <a:r>
              <a:rPr lang="en-US" sz="1600" dirty="0">
                <a:gradFill>
                  <a:gsLst>
                    <a:gs pos="2917">
                      <a:schemeClr val="tx1"/>
                    </a:gs>
                    <a:gs pos="30000">
                      <a:schemeClr val="tx1"/>
                    </a:gs>
                  </a:gsLst>
                  <a:lin ang="5400000" scaled="0"/>
                </a:gradFill>
                <a:latin typeface="+mj-lt"/>
              </a:rPr>
              <a:t>Assists</a:t>
            </a:r>
          </a:p>
          <a:p>
            <a:pPr>
              <a:lnSpc>
                <a:spcPct val="90000"/>
              </a:lnSpc>
              <a:spcAft>
                <a:spcPts val="600"/>
              </a:spcAft>
            </a:pPr>
            <a:r>
              <a:rPr lang="en-US" sz="1600" dirty="0">
                <a:gradFill>
                  <a:gsLst>
                    <a:gs pos="2917">
                      <a:schemeClr val="tx1"/>
                    </a:gs>
                    <a:gs pos="30000">
                      <a:schemeClr val="tx1"/>
                    </a:gs>
                  </a:gsLst>
                  <a:lin ang="5400000" scaled="0"/>
                </a:gradFill>
                <a:latin typeface="+mj-lt"/>
              </a:rPr>
              <a:t>Def. Reb</a:t>
            </a:r>
          </a:p>
          <a:p>
            <a:pPr>
              <a:lnSpc>
                <a:spcPct val="90000"/>
              </a:lnSpc>
              <a:spcAft>
                <a:spcPts val="600"/>
              </a:spcAft>
            </a:pPr>
            <a:r>
              <a:rPr lang="en-US" sz="1600" dirty="0">
                <a:gradFill>
                  <a:gsLst>
                    <a:gs pos="2917">
                      <a:schemeClr val="tx1"/>
                    </a:gs>
                    <a:gs pos="30000">
                      <a:schemeClr val="tx1"/>
                    </a:gs>
                  </a:gsLst>
                  <a:lin ang="5400000" scaled="0"/>
                </a:gradFill>
                <a:latin typeface="+mj-lt"/>
              </a:rPr>
              <a:t>Foul</a:t>
            </a:r>
          </a:p>
          <a:p>
            <a:pPr>
              <a:lnSpc>
                <a:spcPct val="90000"/>
              </a:lnSpc>
              <a:spcAft>
                <a:spcPts val="600"/>
              </a:spcAft>
            </a:pPr>
            <a:r>
              <a:rPr lang="en-US" sz="1600" dirty="0">
                <a:gradFill>
                  <a:gsLst>
                    <a:gs pos="2917">
                      <a:schemeClr val="tx1"/>
                    </a:gs>
                    <a:gs pos="30000">
                      <a:schemeClr val="tx1"/>
                    </a:gs>
                  </a:gsLst>
                  <a:lin ang="5400000" scaled="0"/>
                </a:gradFill>
                <a:latin typeface="+mj-lt"/>
              </a:rPr>
              <a:t>FT Miss</a:t>
            </a:r>
          </a:p>
          <a:p>
            <a:pPr>
              <a:lnSpc>
                <a:spcPct val="90000"/>
              </a:lnSpc>
              <a:spcAft>
                <a:spcPts val="600"/>
              </a:spcAft>
            </a:pPr>
            <a:r>
              <a:rPr lang="en-US" sz="1600" dirty="0">
                <a:gradFill>
                  <a:gsLst>
                    <a:gs pos="2917">
                      <a:schemeClr val="tx1"/>
                    </a:gs>
                    <a:gs pos="30000">
                      <a:schemeClr val="tx1"/>
                    </a:gs>
                  </a:gsLst>
                  <a:lin ang="5400000" scaled="0"/>
                </a:gradFill>
                <a:latin typeface="+mj-lt"/>
              </a:rPr>
              <a:t>FG Miss</a:t>
            </a:r>
          </a:p>
          <a:p>
            <a:pPr>
              <a:lnSpc>
                <a:spcPct val="90000"/>
              </a:lnSpc>
              <a:spcAft>
                <a:spcPts val="600"/>
              </a:spcAft>
            </a:pPr>
            <a:r>
              <a:rPr lang="en-US" sz="1600" dirty="0">
                <a:gradFill>
                  <a:gsLst>
                    <a:gs pos="2917">
                      <a:schemeClr val="tx1"/>
                    </a:gs>
                    <a:gs pos="30000">
                      <a:schemeClr val="tx1"/>
                    </a:gs>
                  </a:gsLst>
                  <a:lin ang="5400000" scaled="0"/>
                </a:gradFill>
                <a:latin typeface="+mj-lt"/>
              </a:rPr>
              <a:t>TO</a:t>
            </a:r>
            <a:endParaRPr lang="es-ES" sz="1600" dirty="0" err="1">
              <a:gradFill>
                <a:gsLst>
                  <a:gs pos="2917">
                    <a:schemeClr val="tx1"/>
                  </a:gs>
                  <a:gs pos="30000">
                    <a:schemeClr val="tx1"/>
                  </a:gs>
                </a:gsLst>
                <a:lin ang="5400000" scaled="0"/>
              </a:gradFill>
              <a:latin typeface="+mj-lt"/>
            </a:endParaRPr>
          </a:p>
        </p:txBody>
      </p:sp>
      <p:grpSp>
        <p:nvGrpSpPr>
          <p:cNvPr id="9" name="Group 8"/>
          <p:cNvGrpSpPr/>
          <p:nvPr/>
        </p:nvGrpSpPr>
        <p:grpSpPr>
          <a:xfrm>
            <a:off x="122237" y="4183062"/>
            <a:ext cx="9000000" cy="899639"/>
            <a:chOff x="122237" y="4358686"/>
            <a:chExt cx="9000000" cy="899639"/>
          </a:xfrm>
        </p:grpSpPr>
        <p:pic>
          <p:nvPicPr>
            <p:cNvPr id="7" name="Picture 6"/>
            <p:cNvPicPr>
              <a:picLocks noChangeAspect="1"/>
            </p:cNvPicPr>
            <p:nvPr/>
          </p:nvPicPr>
          <p:blipFill>
            <a:blip r:embed="rId3"/>
            <a:stretch>
              <a:fillRect/>
            </a:stretch>
          </p:blipFill>
          <p:spPr>
            <a:xfrm>
              <a:off x="1265237" y="4358686"/>
              <a:ext cx="6703714" cy="396000"/>
            </a:xfrm>
            <a:prstGeom prst="rect">
              <a:avLst/>
            </a:prstGeom>
          </p:spPr>
        </p:pic>
        <p:pic>
          <p:nvPicPr>
            <p:cNvPr id="8" name="Picture 7"/>
            <p:cNvPicPr>
              <a:picLocks noChangeAspect="1"/>
            </p:cNvPicPr>
            <p:nvPr/>
          </p:nvPicPr>
          <p:blipFill>
            <a:blip r:embed="rId4"/>
            <a:stretch>
              <a:fillRect/>
            </a:stretch>
          </p:blipFill>
          <p:spPr>
            <a:xfrm>
              <a:off x="122237" y="4861486"/>
              <a:ext cx="9000000" cy="396839"/>
            </a:xfrm>
            <a:prstGeom prst="rect">
              <a:avLst/>
            </a:prstGeom>
          </p:spPr>
        </p:pic>
      </p:grpSp>
    </p:spTree>
    <p:extLst>
      <p:ext uri="{BB962C8B-B14F-4D97-AF65-F5344CB8AC3E}">
        <p14:creationId xmlns:p14="http://schemas.microsoft.com/office/powerpoint/2010/main" val="8903278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699204"/>
            <a:ext cx="12436475" cy="2179058"/>
          </a:xfrm>
          <a:solidFill>
            <a:srgbClr val="0078D7"/>
          </a:solidFill>
        </p:spPr>
        <p:txBody>
          <a:bodyPr/>
          <a:lstStyle/>
          <a:p>
            <a:pPr algn="ctr"/>
            <a:r>
              <a:rPr lang="en-US" dirty="0"/>
              <a:t>“Eso no es predecir, eso es calcular una fórmula”</a:t>
            </a:r>
            <a:endParaRPr lang="es-ES" dirty="0"/>
          </a:p>
        </p:txBody>
      </p:sp>
      <p:sp>
        <p:nvSpPr>
          <p:cNvPr id="5" name="Rectangle 4"/>
          <p:cNvSpPr/>
          <p:nvPr/>
        </p:nvSpPr>
        <p:spPr bwMode="auto">
          <a:xfrm>
            <a:off x="9007475" y="3878262"/>
            <a:ext cx="3429000" cy="533400"/>
          </a:xfrm>
          <a:prstGeom prst="rect">
            <a:avLst/>
          </a:prstGeom>
          <a:solidFill>
            <a:srgbClr val="0B72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lnSpc>
                <a:spcPct val="90000"/>
              </a:lnSpc>
              <a:spcAft>
                <a:spcPts val="600"/>
              </a:spcAft>
            </a:pPr>
            <a:r>
              <a:rPr lang="en-US" sz="2400" dirty="0">
                <a:gradFill>
                  <a:gsLst>
                    <a:gs pos="2917">
                      <a:srgbClr val="FFFFFF"/>
                    </a:gs>
                    <a:gs pos="30000">
                      <a:srgbClr val="FFFFFF"/>
                    </a:gs>
                  </a:gsLst>
                  <a:lin ang="5400000" scaled="0"/>
                </a:gradFill>
                <a:latin typeface="Segoe UI Light"/>
              </a:rPr>
              <a:t>Gorka Madariaga, hoy</a:t>
            </a:r>
            <a:endParaRPr lang="es-ES" sz="2400" dirty="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36010187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255933" y="4743467"/>
            <a:ext cx="710575" cy="1179821"/>
          </a:xfrm>
          <a:prstGeom prst="rect">
            <a:avLst/>
          </a:prstGeom>
        </p:spPr>
      </p:pic>
      <p:pic>
        <p:nvPicPr>
          <p:cNvPr id="9" name="Picture 8"/>
          <p:cNvPicPr>
            <a:picLocks noChangeAspect="1"/>
          </p:cNvPicPr>
          <p:nvPr/>
        </p:nvPicPr>
        <p:blipFill>
          <a:blip r:embed="rId3"/>
          <a:stretch>
            <a:fillRect/>
          </a:stretch>
        </p:blipFill>
        <p:spPr>
          <a:xfrm>
            <a:off x="2636837" y="2032362"/>
            <a:ext cx="741176" cy="720000"/>
          </a:xfrm>
          <a:prstGeom prst="rect">
            <a:avLst/>
          </a:prstGeom>
        </p:spPr>
      </p:pic>
      <p:sp>
        <p:nvSpPr>
          <p:cNvPr id="3" name="Title 2"/>
          <p:cNvSpPr>
            <a:spLocks noGrp="1"/>
          </p:cNvSpPr>
          <p:nvPr>
            <p:ph type="title"/>
          </p:nvPr>
        </p:nvSpPr>
        <p:spPr/>
        <p:txBody>
          <a:bodyPr/>
          <a:lstStyle/>
          <a:p>
            <a:r>
              <a:rPr lang="en-US" dirty="0"/>
              <a:t>Who will be the best one?</a:t>
            </a:r>
            <a:endParaRPr lang="es-ES" dirty="0"/>
          </a:p>
        </p:txBody>
      </p:sp>
      <p:sp>
        <p:nvSpPr>
          <p:cNvPr id="2" name="Text Placeholder 1"/>
          <p:cNvSpPr>
            <a:spLocks noGrp="1"/>
          </p:cNvSpPr>
          <p:nvPr>
            <p:ph type="body" sz="quarter" idx="10"/>
          </p:nvPr>
        </p:nvSpPr>
        <p:spPr>
          <a:xfrm>
            <a:off x="594535" y="1212848"/>
            <a:ext cx="6766702" cy="989013"/>
          </a:xfrm>
          <a:solidFill>
            <a:schemeClr val="bg1">
              <a:lumMod val="50000"/>
            </a:schemeClr>
          </a:solidFill>
        </p:spPr>
        <p:txBody>
          <a:bodyPr/>
          <a:lstStyle/>
          <a:p>
            <a:pPr algn="ctr"/>
            <a:r>
              <a:rPr lang="en-US" sz="2800" dirty="0">
                <a:solidFill>
                  <a:schemeClr val="bg1"/>
                </a:solidFill>
              </a:rPr>
              <a:t>Player – Position – Team – Age – Season</a:t>
            </a:r>
            <a:endParaRPr lang="es-ES" sz="2800" dirty="0">
              <a:solidFill>
                <a:schemeClr val="bg1"/>
              </a:solidFill>
            </a:endParaRPr>
          </a:p>
        </p:txBody>
      </p:sp>
      <p:pic>
        <p:nvPicPr>
          <p:cNvPr id="2050" name="Picture 2" descr="http://cineymuchomas.com/wp-content/uploads/2014/12/KobeBrya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613" y="0"/>
            <a:ext cx="5122862" cy="6994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p:cNvSpPr>
            <a:spLocks noGrp="1"/>
          </p:cNvSpPr>
          <p:nvPr>
            <p:ph type="body" sz="quarter" idx="10"/>
          </p:nvPr>
        </p:nvSpPr>
        <p:spPr>
          <a:xfrm>
            <a:off x="-1" y="5707062"/>
            <a:ext cx="7313613" cy="1071062"/>
          </a:xfrm>
          <a:solidFill>
            <a:srgbClr val="0B72B2"/>
          </a:solidFill>
        </p:spPr>
        <p:txBody>
          <a:bodyPr/>
          <a:lstStyle/>
          <a:p>
            <a:pPr algn="ctr"/>
            <a:r>
              <a:rPr lang="en-US" sz="2800" dirty="0">
                <a:solidFill>
                  <a:schemeClr val="bg1"/>
                </a:solidFill>
              </a:rPr>
              <a:t>Player – Position – Team – Age – Season </a:t>
            </a:r>
            <a:r>
              <a:rPr lang="en-US" sz="3600" b="1" dirty="0">
                <a:solidFill>
                  <a:schemeClr val="bg1"/>
                </a:solidFill>
              </a:rPr>
              <a:t>+Player Efficiency Rating</a:t>
            </a:r>
            <a:endParaRPr lang="es-ES" sz="2800" b="1" dirty="0">
              <a:solidFill>
                <a:schemeClr val="bg1"/>
              </a:solidFill>
            </a:endParaRPr>
          </a:p>
        </p:txBody>
      </p:sp>
      <p:sp>
        <p:nvSpPr>
          <p:cNvPr id="5" name="Rectangle 4"/>
          <p:cNvSpPr/>
          <p:nvPr/>
        </p:nvSpPr>
        <p:spPr bwMode="auto">
          <a:xfrm>
            <a:off x="2484437" y="2582862"/>
            <a:ext cx="2160000" cy="2160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latin typeface="+mj-lt"/>
              </a:rPr>
              <a:t>NBA Stats Prediction</a:t>
            </a:r>
            <a:endParaRPr lang="es-ES" sz="2000" dirty="0">
              <a:solidFill>
                <a:schemeClr val="bg1"/>
              </a:solidFill>
              <a:latin typeface="+mj-lt"/>
            </a:endParaRPr>
          </a:p>
        </p:txBody>
      </p:sp>
      <p:pic>
        <p:nvPicPr>
          <p:cNvPr id="8" name="Picture 7"/>
          <p:cNvPicPr>
            <a:picLocks noChangeAspect="1"/>
          </p:cNvPicPr>
          <p:nvPr/>
        </p:nvPicPr>
        <p:blipFill>
          <a:blip r:embed="rId5"/>
          <a:stretch>
            <a:fillRect/>
          </a:stretch>
        </p:blipFill>
        <p:spPr>
          <a:xfrm>
            <a:off x="4205567" y="3217397"/>
            <a:ext cx="877740" cy="1586684"/>
          </a:xfrm>
          <a:prstGeom prst="rect">
            <a:avLst/>
          </a:prstGeom>
        </p:spPr>
      </p:pic>
      <p:pic>
        <p:nvPicPr>
          <p:cNvPr id="10" name="Picture 9"/>
          <p:cNvPicPr>
            <a:picLocks noChangeAspect="1"/>
          </p:cNvPicPr>
          <p:nvPr/>
        </p:nvPicPr>
        <p:blipFill>
          <a:blip r:embed="rId6"/>
          <a:stretch>
            <a:fillRect/>
          </a:stretch>
        </p:blipFill>
        <p:spPr>
          <a:xfrm>
            <a:off x="5684837" y="5097462"/>
            <a:ext cx="1935041" cy="1091839"/>
          </a:xfrm>
          <a:prstGeom prst="rect">
            <a:avLst/>
          </a:prstGeom>
        </p:spPr>
      </p:pic>
      <p:pic>
        <p:nvPicPr>
          <p:cNvPr id="14" name="Picture 13"/>
          <p:cNvPicPr>
            <a:picLocks noChangeAspect="1"/>
          </p:cNvPicPr>
          <p:nvPr/>
        </p:nvPicPr>
        <p:blipFill>
          <a:blip r:embed="rId7"/>
          <a:stretch>
            <a:fillRect/>
          </a:stretch>
        </p:blipFill>
        <p:spPr>
          <a:xfrm>
            <a:off x="62972" y="1594529"/>
            <a:ext cx="1063125" cy="1510313"/>
          </a:xfrm>
          <a:prstGeom prst="rect">
            <a:avLst/>
          </a:prstGeom>
        </p:spPr>
      </p:pic>
      <p:sp>
        <p:nvSpPr>
          <p:cNvPr id="45" name="Rectangle 44"/>
          <p:cNvSpPr/>
          <p:nvPr/>
        </p:nvSpPr>
        <p:spPr bwMode="auto">
          <a:xfrm>
            <a:off x="110331" y="1865312"/>
            <a:ext cx="952574" cy="1156062"/>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 sz="2000" dirty="0">
              <a:gradFill>
                <a:gsLst>
                  <a:gs pos="0">
                    <a:srgbClr val="FFFFFF"/>
                  </a:gs>
                  <a:gs pos="100000">
                    <a:srgbClr val="FFFFFF"/>
                  </a:gs>
                </a:gsLst>
                <a:lin ang="5400000" scaled="0"/>
              </a:gradFill>
            </a:endParaRPr>
          </a:p>
        </p:txBody>
      </p:sp>
      <p:sp>
        <p:nvSpPr>
          <p:cNvPr id="31" name="AutoShape 20"/>
          <p:cNvSpPr>
            <a:spLocks noChangeAspect="1" noChangeArrowheads="1" noTextEdit="1"/>
          </p:cNvSpPr>
          <p:nvPr/>
        </p:nvSpPr>
        <p:spPr bwMode="auto">
          <a:xfrm>
            <a:off x="-276142" y="1692219"/>
            <a:ext cx="1754188"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Line 28"/>
          <p:cNvSpPr>
            <a:spLocks noChangeShapeType="1"/>
          </p:cNvSpPr>
          <p:nvPr/>
        </p:nvSpPr>
        <p:spPr bwMode="auto">
          <a:xfrm>
            <a:off x="176296" y="2012894"/>
            <a:ext cx="83820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9" name="Line 29"/>
          <p:cNvSpPr>
            <a:spLocks noChangeShapeType="1"/>
          </p:cNvSpPr>
          <p:nvPr/>
        </p:nvSpPr>
        <p:spPr bwMode="auto">
          <a:xfrm>
            <a:off x="176296" y="2478031"/>
            <a:ext cx="83820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0" name="Line 30"/>
          <p:cNvSpPr>
            <a:spLocks noChangeShapeType="1"/>
          </p:cNvSpPr>
          <p:nvPr/>
        </p:nvSpPr>
        <p:spPr bwMode="auto">
          <a:xfrm>
            <a:off x="176296" y="2598681"/>
            <a:ext cx="681038"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1" name="Line 31"/>
          <p:cNvSpPr>
            <a:spLocks noChangeShapeType="1"/>
          </p:cNvSpPr>
          <p:nvPr/>
        </p:nvSpPr>
        <p:spPr bwMode="auto">
          <a:xfrm>
            <a:off x="176296" y="2719331"/>
            <a:ext cx="74295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2" name="Line 32"/>
          <p:cNvSpPr>
            <a:spLocks noChangeShapeType="1"/>
          </p:cNvSpPr>
          <p:nvPr/>
        </p:nvSpPr>
        <p:spPr bwMode="auto">
          <a:xfrm>
            <a:off x="176296" y="2846331"/>
            <a:ext cx="59055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3" name="Line 33"/>
          <p:cNvSpPr>
            <a:spLocks noChangeShapeType="1"/>
          </p:cNvSpPr>
          <p:nvPr/>
        </p:nvSpPr>
        <p:spPr bwMode="auto">
          <a:xfrm>
            <a:off x="176296" y="2260544"/>
            <a:ext cx="796925"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4" name="Line 34"/>
          <p:cNvSpPr>
            <a:spLocks noChangeShapeType="1"/>
          </p:cNvSpPr>
          <p:nvPr/>
        </p:nvSpPr>
        <p:spPr bwMode="auto">
          <a:xfrm>
            <a:off x="176296" y="2139894"/>
            <a:ext cx="681038"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5477216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Gathering and cleaning our data</a:t>
            </a:r>
            <a:endParaRPr lang="es-ES" dirty="0"/>
          </a:p>
        </p:txBody>
      </p:sp>
    </p:spTree>
    <p:extLst>
      <p:ext uri="{BB962C8B-B14F-4D97-AF65-F5344CB8AC3E}">
        <p14:creationId xmlns:p14="http://schemas.microsoft.com/office/powerpoint/2010/main" val="13914622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Not an extra line</a:t>
            </a:r>
            <a:endParaRPr lang="es-ES" dirty="0"/>
          </a:p>
        </p:txBody>
      </p:sp>
      <p:sp>
        <p:nvSpPr>
          <p:cNvPr id="4" name="Text Placeholder 3"/>
          <p:cNvSpPr>
            <a:spLocks noGrp="1"/>
          </p:cNvSpPr>
          <p:nvPr>
            <p:ph type="body" sz="quarter" idx="12"/>
          </p:nvPr>
        </p:nvSpPr>
        <p:spPr>
          <a:xfrm>
            <a:off x="5456238" y="1926679"/>
            <a:ext cx="6553200" cy="1181862"/>
          </a:xfrm>
        </p:spPr>
        <p:txBody>
          <a:bodyPr/>
          <a:lstStyle/>
          <a:p>
            <a:r>
              <a:rPr lang="en-US" dirty="0"/>
              <a:t>Cleaning, structuring and preparing our model</a:t>
            </a:r>
            <a:endParaRPr lang="es-ES" dirty="0"/>
          </a:p>
        </p:txBody>
      </p:sp>
    </p:spTree>
    <p:extLst>
      <p:ext uri="{BB962C8B-B14F-4D97-AF65-F5344CB8AC3E}">
        <p14:creationId xmlns:p14="http://schemas.microsoft.com/office/powerpoint/2010/main" val="317853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Create</a:t>
            </a:r>
            <a:r>
              <a:rPr lang="es-ES" dirty="0"/>
              <a:t> ML </a:t>
            </a:r>
            <a:r>
              <a:rPr lang="es-ES" dirty="0" err="1"/>
              <a:t>Workspace</a:t>
            </a:r>
            <a:endParaRPr lang="es-ES" dirty="0"/>
          </a:p>
        </p:txBody>
      </p:sp>
      <p:pic>
        <p:nvPicPr>
          <p:cNvPr id="3" name="Picture 2"/>
          <p:cNvPicPr>
            <a:picLocks noChangeAspect="1"/>
          </p:cNvPicPr>
          <p:nvPr/>
        </p:nvPicPr>
        <p:blipFill>
          <a:blip r:embed="rId3"/>
          <a:stretch>
            <a:fillRect/>
          </a:stretch>
        </p:blipFill>
        <p:spPr>
          <a:xfrm>
            <a:off x="-19525" y="1363662"/>
            <a:ext cx="12477892" cy="5334000"/>
          </a:xfrm>
          <a:prstGeom prst="rect">
            <a:avLst/>
          </a:prstGeom>
        </p:spPr>
      </p:pic>
    </p:spTree>
    <p:extLst>
      <p:ext uri="{BB962C8B-B14F-4D97-AF65-F5344CB8AC3E}">
        <p14:creationId xmlns:p14="http://schemas.microsoft.com/office/powerpoint/2010/main" val="31286791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Access ML Studio</a:t>
            </a:r>
          </a:p>
        </p:txBody>
      </p:sp>
      <p:pic>
        <p:nvPicPr>
          <p:cNvPr id="3" name="Picture 2"/>
          <p:cNvPicPr>
            <a:picLocks noChangeAspect="1"/>
          </p:cNvPicPr>
          <p:nvPr/>
        </p:nvPicPr>
        <p:blipFill>
          <a:blip r:embed="rId3"/>
          <a:stretch>
            <a:fillRect/>
          </a:stretch>
        </p:blipFill>
        <p:spPr>
          <a:xfrm>
            <a:off x="1369886" y="1317625"/>
            <a:ext cx="9699070" cy="5676900"/>
          </a:xfrm>
          <a:prstGeom prst="rect">
            <a:avLst/>
          </a:prstGeom>
        </p:spPr>
      </p:pic>
      <p:cxnSp>
        <p:nvCxnSpPr>
          <p:cNvPr id="5" name="Straight Arrow Connector 4"/>
          <p:cNvCxnSpPr/>
          <p:nvPr/>
        </p:nvCxnSpPr>
        <p:spPr>
          <a:xfrm flipH="1" flipV="1">
            <a:off x="5075237" y="4792662"/>
            <a:ext cx="1154910" cy="152400"/>
          </a:xfrm>
          <a:prstGeom prst="straightConnector1">
            <a:avLst/>
          </a:prstGeom>
          <a:ln w="3810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741684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63913" y="1429219"/>
            <a:ext cx="7924689" cy="4389615"/>
          </a:xfrm>
        </p:spPr>
        <p:txBody>
          <a:bodyPr/>
          <a:lstStyle/>
          <a:p>
            <a:r>
              <a:rPr lang="en-US" sz="3264" dirty="0">
                <a:solidFill>
                  <a:schemeClr val="tx2"/>
                </a:solidFill>
              </a:rPr>
              <a:t>Proud basketball coach of 12 guys…</a:t>
            </a:r>
          </a:p>
          <a:p>
            <a:r>
              <a:rPr lang="en-US" sz="3264" dirty="0">
                <a:solidFill>
                  <a:schemeClr val="tx2"/>
                </a:solidFill>
              </a:rPr>
              <a:t>…and pseudo-player</a:t>
            </a:r>
          </a:p>
          <a:p>
            <a:endParaRPr lang="en-US" sz="3264" dirty="0">
              <a:solidFill>
                <a:schemeClr val="tx2"/>
              </a:solidFill>
            </a:endParaRPr>
          </a:p>
          <a:p>
            <a:r>
              <a:rPr lang="en-US" sz="3264" dirty="0">
                <a:solidFill>
                  <a:schemeClr val="tx2"/>
                </a:solidFill>
              </a:rPr>
              <a:t>Trips to USA organizer (NBA&amp;NFL)</a:t>
            </a:r>
          </a:p>
          <a:p>
            <a:endParaRPr lang="en-US" sz="3264" dirty="0">
              <a:solidFill>
                <a:schemeClr val="tx2"/>
              </a:solidFill>
            </a:endParaRPr>
          </a:p>
          <a:p>
            <a:r>
              <a:rPr lang="en-US" sz="3264" dirty="0">
                <a:solidFill>
                  <a:schemeClr val="tx2"/>
                </a:solidFill>
              </a:rPr>
              <a:t>Did I mention that I also do some development? Technical Evangelist @ Microsoft</a:t>
            </a:r>
          </a:p>
        </p:txBody>
      </p:sp>
      <p:sp>
        <p:nvSpPr>
          <p:cNvPr id="3" name="Title 2"/>
          <p:cNvSpPr>
            <a:spLocks noGrp="1"/>
          </p:cNvSpPr>
          <p:nvPr>
            <p:ph type="title"/>
          </p:nvPr>
        </p:nvSpPr>
        <p:spPr/>
        <p:txBody>
          <a:bodyPr/>
          <a:lstStyle/>
          <a:p>
            <a:r>
              <a:rPr lang="es-ES" dirty="0"/>
              <a:t>Gorka Madariaga</a:t>
            </a:r>
          </a:p>
        </p:txBody>
      </p:sp>
      <p:pic>
        <p:nvPicPr>
          <p:cNvPr id="8" name="Picture Placeholder 7"/>
          <p:cNvPicPr>
            <a:picLocks noGrp="1" noChangeAspect="1"/>
          </p:cNvPicPr>
          <p:nvPr>
            <p:ph type="pic" sz="quarter" idx="19"/>
          </p:nvPr>
        </p:nvPicPr>
        <p:blipFill>
          <a:blip r:embed="rId2">
            <a:extLst>
              <a:ext uri="{28A0092B-C50C-407E-A947-70E740481C1C}">
                <a14:useLocalDpi xmlns:a14="http://schemas.microsoft.com/office/drawing/2010/main" val="0"/>
              </a:ext>
            </a:extLst>
          </a:blip>
          <a:stretch>
            <a:fillRect/>
          </a:stretch>
        </p:blipFill>
        <p:spPr>
          <a:xfrm>
            <a:off x="275485" y="1675608"/>
            <a:ext cx="3657082" cy="3476485"/>
          </a:xfrm>
        </p:spPr>
      </p:pic>
    </p:spTree>
    <p:extLst>
      <p:ext uri="{BB962C8B-B14F-4D97-AF65-F5344CB8AC3E}">
        <p14:creationId xmlns:p14="http://schemas.microsoft.com/office/powerpoint/2010/main" val="17706059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ML Studio</a:t>
            </a:r>
          </a:p>
        </p:txBody>
      </p:sp>
      <p:pic>
        <p:nvPicPr>
          <p:cNvPr id="4" name="Picture 3"/>
          <p:cNvPicPr>
            <a:picLocks noChangeAspect="1"/>
          </p:cNvPicPr>
          <p:nvPr/>
        </p:nvPicPr>
        <p:blipFill>
          <a:blip r:embed="rId2"/>
          <a:stretch>
            <a:fillRect/>
          </a:stretch>
        </p:blipFill>
        <p:spPr>
          <a:xfrm>
            <a:off x="106270" y="1212849"/>
            <a:ext cx="12226301" cy="5781676"/>
          </a:xfrm>
          <a:prstGeom prst="rect">
            <a:avLst/>
          </a:prstGeom>
        </p:spPr>
      </p:pic>
    </p:spTree>
    <p:extLst>
      <p:ext uri="{BB962C8B-B14F-4D97-AF65-F5344CB8AC3E}">
        <p14:creationId xmlns:p14="http://schemas.microsoft.com/office/powerpoint/2010/main" val="16054202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New </a:t>
            </a:r>
            <a:r>
              <a:rPr lang="es-ES" dirty="0" err="1"/>
              <a:t>Experiment</a:t>
            </a:r>
            <a:endParaRPr lang="es-ES" dirty="0"/>
          </a:p>
        </p:txBody>
      </p:sp>
      <p:pic>
        <p:nvPicPr>
          <p:cNvPr id="3" name="Picture 2"/>
          <p:cNvPicPr>
            <a:picLocks noChangeAspect="1"/>
          </p:cNvPicPr>
          <p:nvPr/>
        </p:nvPicPr>
        <p:blipFill>
          <a:blip r:embed="rId3"/>
          <a:stretch>
            <a:fillRect/>
          </a:stretch>
        </p:blipFill>
        <p:spPr>
          <a:xfrm>
            <a:off x="1183" y="1668462"/>
            <a:ext cx="12436475" cy="4765828"/>
          </a:xfrm>
          <a:prstGeom prst="rect">
            <a:avLst/>
          </a:prstGeom>
        </p:spPr>
      </p:pic>
    </p:spTree>
    <p:extLst>
      <p:ext uri="{BB962C8B-B14F-4D97-AF65-F5344CB8AC3E}">
        <p14:creationId xmlns:p14="http://schemas.microsoft.com/office/powerpoint/2010/main" val="5921180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Create</a:t>
            </a:r>
            <a:r>
              <a:rPr lang="es-ES" dirty="0"/>
              <a:t> a </a:t>
            </a:r>
            <a:r>
              <a:rPr lang="es-ES" dirty="0" err="1"/>
              <a:t>Blank</a:t>
            </a:r>
            <a:r>
              <a:rPr lang="es-ES" dirty="0"/>
              <a:t> </a:t>
            </a:r>
            <a:r>
              <a:rPr lang="es-ES" dirty="0" err="1"/>
              <a:t>Experiment</a:t>
            </a:r>
            <a:endParaRPr lang="es-ES" dirty="0"/>
          </a:p>
        </p:txBody>
      </p:sp>
      <p:pic>
        <p:nvPicPr>
          <p:cNvPr id="4" name="Picture 3"/>
          <p:cNvPicPr>
            <a:picLocks noChangeAspect="1"/>
          </p:cNvPicPr>
          <p:nvPr/>
        </p:nvPicPr>
        <p:blipFill>
          <a:blip r:embed="rId3"/>
          <a:stretch>
            <a:fillRect/>
          </a:stretch>
        </p:blipFill>
        <p:spPr>
          <a:xfrm>
            <a:off x="169490" y="1204911"/>
            <a:ext cx="12099861" cy="5781676"/>
          </a:xfrm>
          <a:prstGeom prst="rect">
            <a:avLst/>
          </a:prstGeom>
        </p:spPr>
      </p:pic>
    </p:spTree>
    <p:extLst>
      <p:ext uri="{BB962C8B-B14F-4D97-AF65-F5344CB8AC3E}">
        <p14:creationId xmlns:p14="http://schemas.microsoft.com/office/powerpoint/2010/main" val="30188413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Add</a:t>
            </a:r>
            <a:r>
              <a:rPr lang="es-ES" dirty="0"/>
              <a:t> a </a:t>
            </a:r>
            <a:r>
              <a:rPr lang="es-ES" dirty="0" err="1"/>
              <a:t>Dataset</a:t>
            </a:r>
            <a:r>
              <a:rPr lang="es-ES" dirty="0"/>
              <a:t> to the </a:t>
            </a:r>
            <a:r>
              <a:rPr lang="es-ES" dirty="0" err="1"/>
              <a:t>Experiment</a:t>
            </a:r>
            <a:endParaRPr lang="es-ES" dirty="0"/>
          </a:p>
        </p:txBody>
      </p:sp>
      <p:pic>
        <p:nvPicPr>
          <p:cNvPr id="4" name="Picture 3"/>
          <p:cNvPicPr>
            <a:picLocks noChangeAspect="1"/>
          </p:cNvPicPr>
          <p:nvPr/>
        </p:nvPicPr>
        <p:blipFill>
          <a:blip r:embed="rId3"/>
          <a:stretch>
            <a:fillRect/>
          </a:stretch>
        </p:blipFill>
        <p:spPr>
          <a:xfrm>
            <a:off x="166038" y="1212849"/>
            <a:ext cx="12106766" cy="5781676"/>
          </a:xfrm>
          <a:prstGeom prst="rect">
            <a:avLst/>
          </a:prstGeom>
        </p:spPr>
      </p:pic>
    </p:spTree>
    <p:extLst>
      <p:ext uri="{BB962C8B-B14F-4D97-AF65-F5344CB8AC3E}">
        <p14:creationId xmlns:p14="http://schemas.microsoft.com/office/powerpoint/2010/main" val="40578448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View the </a:t>
            </a:r>
            <a:r>
              <a:rPr lang="es-ES" dirty="0" err="1"/>
              <a:t>Dataset</a:t>
            </a:r>
            <a:endParaRPr lang="es-ES" dirty="0"/>
          </a:p>
        </p:txBody>
      </p:sp>
      <p:pic>
        <p:nvPicPr>
          <p:cNvPr id="4" name="Picture 3"/>
          <p:cNvPicPr>
            <a:picLocks noChangeAspect="1"/>
          </p:cNvPicPr>
          <p:nvPr/>
        </p:nvPicPr>
        <p:blipFill>
          <a:blip r:embed="rId3"/>
          <a:stretch>
            <a:fillRect/>
          </a:stretch>
        </p:blipFill>
        <p:spPr>
          <a:xfrm>
            <a:off x="0" y="1207591"/>
            <a:ext cx="12423037" cy="5786934"/>
          </a:xfrm>
          <a:prstGeom prst="rect">
            <a:avLst/>
          </a:prstGeom>
        </p:spPr>
      </p:pic>
      <p:pic>
        <p:nvPicPr>
          <p:cNvPr id="7" name="Picture 6"/>
          <p:cNvPicPr>
            <a:picLocks noChangeAspect="1"/>
          </p:cNvPicPr>
          <p:nvPr/>
        </p:nvPicPr>
        <p:blipFill>
          <a:blip r:embed="rId4"/>
          <a:stretch>
            <a:fillRect/>
          </a:stretch>
        </p:blipFill>
        <p:spPr>
          <a:xfrm>
            <a:off x="9330743" y="-2874"/>
            <a:ext cx="3108099" cy="1671336"/>
          </a:xfrm>
          <a:prstGeom prst="rect">
            <a:avLst/>
          </a:prstGeom>
        </p:spPr>
      </p:pic>
    </p:spTree>
    <p:extLst>
      <p:ext uri="{BB962C8B-B14F-4D97-AF65-F5344CB8AC3E}">
        <p14:creationId xmlns:p14="http://schemas.microsoft.com/office/powerpoint/2010/main" val="22411897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Project </a:t>
            </a:r>
            <a:r>
              <a:rPr lang="es-ES" dirty="0" err="1"/>
              <a:t>Columns</a:t>
            </a:r>
            <a:endParaRPr lang="es-ES" dirty="0"/>
          </a:p>
        </p:txBody>
      </p:sp>
      <p:pic>
        <p:nvPicPr>
          <p:cNvPr id="4" name="Picture 3"/>
          <p:cNvPicPr>
            <a:picLocks noChangeAspect="1"/>
          </p:cNvPicPr>
          <p:nvPr/>
        </p:nvPicPr>
        <p:blipFill>
          <a:blip r:embed="rId3"/>
          <a:stretch>
            <a:fillRect/>
          </a:stretch>
        </p:blipFill>
        <p:spPr>
          <a:xfrm>
            <a:off x="179240" y="1212849"/>
            <a:ext cx="12080362" cy="5781676"/>
          </a:xfrm>
          <a:prstGeom prst="rect">
            <a:avLst/>
          </a:prstGeom>
        </p:spPr>
      </p:pic>
    </p:spTree>
    <p:extLst>
      <p:ext uri="{BB962C8B-B14F-4D97-AF65-F5344CB8AC3E}">
        <p14:creationId xmlns:p14="http://schemas.microsoft.com/office/powerpoint/2010/main" val="32703921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Select</a:t>
            </a:r>
            <a:r>
              <a:rPr lang="es-ES" dirty="0"/>
              <a:t> </a:t>
            </a:r>
            <a:r>
              <a:rPr lang="es-ES" dirty="0" err="1"/>
              <a:t>Columns</a:t>
            </a:r>
            <a:endParaRPr lang="es-ES" dirty="0"/>
          </a:p>
        </p:txBody>
      </p:sp>
      <p:pic>
        <p:nvPicPr>
          <p:cNvPr id="3" name="Picture 2"/>
          <p:cNvPicPr>
            <a:picLocks noChangeAspect="1"/>
          </p:cNvPicPr>
          <p:nvPr/>
        </p:nvPicPr>
        <p:blipFill>
          <a:blip r:embed="rId3"/>
          <a:stretch>
            <a:fillRect/>
          </a:stretch>
        </p:blipFill>
        <p:spPr>
          <a:xfrm>
            <a:off x="138503" y="1177872"/>
            <a:ext cx="12161836" cy="5817634"/>
          </a:xfrm>
          <a:prstGeom prst="rect">
            <a:avLst/>
          </a:prstGeom>
        </p:spPr>
      </p:pic>
    </p:spTree>
    <p:extLst>
      <p:ext uri="{BB962C8B-B14F-4D97-AF65-F5344CB8AC3E}">
        <p14:creationId xmlns:p14="http://schemas.microsoft.com/office/powerpoint/2010/main" val="21912547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Clean</a:t>
            </a:r>
            <a:r>
              <a:rPr lang="es-ES" dirty="0"/>
              <a:t> </a:t>
            </a:r>
            <a:r>
              <a:rPr lang="es-ES" dirty="0" err="1"/>
              <a:t>Missing</a:t>
            </a:r>
            <a:r>
              <a:rPr lang="es-ES" dirty="0"/>
              <a:t> Data</a:t>
            </a:r>
          </a:p>
        </p:txBody>
      </p:sp>
      <p:pic>
        <p:nvPicPr>
          <p:cNvPr id="3" name="Picture 2"/>
          <p:cNvPicPr>
            <a:picLocks noChangeAspect="1"/>
          </p:cNvPicPr>
          <p:nvPr/>
        </p:nvPicPr>
        <p:blipFill>
          <a:blip r:embed="rId3"/>
          <a:stretch>
            <a:fillRect/>
          </a:stretch>
        </p:blipFill>
        <p:spPr>
          <a:xfrm>
            <a:off x="138503" y="1170101"/>
            <a:ext cx="12161836" cy="5811570"/>
          </a:xfrm>
          <a:prstGeom prst="rect">
            <a:avLst/>
          </a:prstGeom>
        </p:spPr>
      </p:pic>
    </p:spTree>
    <p:extLst>
      <p:ext uri="{BB962C8B-B14F-4D97-AF65-F5344CB8AC3E}">
        <p14:creationId xmlns:p14="http://schemas.microsoft.com/office/powerpoint/2010/main" val="371783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Trained models</a:t>
            </a:r>
            <a:endParaRPr lang="es-ES" dirty="0"/>
          </a:p>
        </p:txBody>
      </p:sp>
    </p:spTree>
    <p:extLst>
      <p:ext uri="{BB962C8B-B14F-4D97-AF65-F5344CB8AC3E}">
        <p14:creationId xmlns:p14="http://schemas.microsoft.com/office/powerpoint/2010/main" val="36930648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5438775" cy="6994525"/>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5806435" y="161925"/>
            <a:ext cx="6071239" cy="25760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aphicFrame>
        <p:nvGraphicFramePr>
          <p:cNvPr id="3" name="Table 2"/>
          <p:cNvGraphicFramePr>
            <a:graphicFrameLocks noGrp="1"/>
          </p:cNvGraphicFramePr>
          <p:nvPr>
            <p:extLst/>
          </p:nvPr>
        </p:nvGraphicFramePr>
        <p:xfrm>
          <a:off x="9345046" y="492702"/>
          <a:ext cx="2023800" cy="1671872"/>
        </p:xfrm>
        <a:graphic>
          <a:graphicData uri="http://schemas.openxmlformats.org/drawingml/2006/table">
            <a:tbl>
              <a:tblPr bandRow="1">
                <a:tableStyleId>{5940675A-B579-460E-94D1-54222C63F5DA}</a:tableStyleId>
              </a:tblPr>
              <a:tblGrid>
                <a:gridCol w="404760">
                  <a:extLst>
                    <a:ext uri="{9D8B030D-6E8A-4147-A177-3AD203B41FA5}">
                      <a16:colId xmlns:a16="http://schemas.microsoft.com/office/drawing/2014/main" val="20000"/>
                    </a:ext>
                  </a:extLst>
                </a:gridCol>
                <a:gridCol w="404760">
                  <a:extLst>
                    <a:ext uri="{9D8B030D-6E8A-4147-A177-3AD203B41FA5}">
                      <a16:colId xmlns:a16="http://schemas.microsoft.com/office/drawing/2014/main" val="20001"/>
                    </a:ext>
                  </a:extLst>
                </a:gridCol>
                <a:gridCol w="404760">
                  <a:extLst>
                    <a:ext uri="{9D8B030D-6E8A-4147-A177-3AD203B41FA5}">
                      <a16:colId xmlns:a16="http://schemas.microsoft.com/office/drawing/2014/main" val="20002"/>
                    </a:ext>
                  </a:extLst>
                </a:gridCol>
                <a:gridCol w="404760">
                  <a:extLst>
                    <a:ext uri="{9D8B030D-6E8A-4147-A177-3AD203B41FA5}">
                      <a16:colId xmlns:a16="http://schemas.microsoft.com/office/drawing/2014/main" val="20003"/>
                    </a:ext>
                  </a:extLst>
                </a:gridCol>
                <a:gridCol w="404760">
                  <a:extLst>
                    <a:ext uri="{9D8B030D-6E8A-4147-A177-3AD203B41FA5}">
                      <a16:colId xmlns:a16="http://schemas.microsoft.com/office/drawing/2014/main" val="20004"/>
                    </a:ext>
                  </a:extLst>
                </a:gridCol>
              </a:tblGrid>
              <a:tr h="417968">
                <a:tc>
                  <a:txBody>
                    <a:bodyPr/>
                    <a:lstStyle/>
                    <a:p>
                      <a:pPr algn="ctr"/>
                      <a:r>
                        <a:rPr lang="en-US" sz="1900" dirty="0"/>
                        <a:t>1</a:t>
                      </a:r>
                    </a:p>
                  </a:txBody>
                  <a:tcPr marL="93260" marR="93260" marT="46630" marB="46630">
                    <a:solidFill>
                      <a:schemeClr val="bg1"/>
                    </a:solidFill>
                  </a:tcPr>
                </a:tc>
                <a:tc>
                  <a:txBody>
                    <a:bodyPr/>
                    <a:lstStyle/>
                    <a:p>
                      <a:pPr algn="ctr"/>
                      <a:r>
                        <a:rPr lang="en-US" sz="1900" dirty="0"/>
                        <a:t>1</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4</a:t>
                      </a:r>
                    </a:p>
                  </a:txBody>
                  <a:tcPr marL="93260" marR="93260" marT="46630" marB="46630">
                    <a:solidFill>
                      <a:schemeClr val="bg1"/>
                    </a:solidFill>
                  </a:tcPr>
                </a:tc>
                <a:tc>
                  <a:txBody>
                    <a:bodyPr/>
                    <a:lstStyle/>
                    <a:p>
                      <a:pPr algn="ctr"/>
                      <a:r>
                        <a:rPr lang="en-US" sz="1900" dirty="0"/>
                        <a:t>3</a:t>
                      </a:r>
                    </a:p>
                  </a:txBody>
                  <a:tcPr marL="93260" marR="93260" marT="46630" marB="46630">
                    <a:solidFill>
                      <a:schemeClr val="bg1"/>
                    </a:solidFill>
                  </a:tcPr>
                </a:tc>
                <a:extLst>
                  <a:ext uri="{0D108BD9-81ED-4DB2-BD59-A6C34878D82A}">
                    <a16:rowId xmlns:a16="http://schemas.microsoft.com/office/drawing/2014/main" val="10000"/>
                  </a:ext>
                </a:extLst>
              </a:tr>
              <a:tr h="417968">
                <a:tc>
                  <a:txBody>
                    <a:bodyPr/>
                    <a:lstStyle/>
                    <a:p>
                      <a:pPr algn="ctr"/>
                      <a:r>
                        <a:rPr lang="en-US" sz="1900" dirty="0"/>
                        <a:t>7</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3</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3</a:t>
                      </a:r>
                    </a:p>
                  </a:txBody>
                  <a:tcPr marL="93260" marR="93260" marT="46630" marB="46630">
                    <a:solidFill>
                      <a:schemeClr val="bg1"/>
                    </a:solidFill>
                  </a:tcPr>
                </a:tc>
                <a:extLst>
                  <a:ext uri="{0D108BD9-81ED-4DB2-BD59-A6C34878D82A}">
                    <a16:rowId xmlns:a16="http://schemas.microsoft.com/office/drawing/2014/main" val="10001"/>
                  </a:ext>
                </a:extLst>
              </a:tr>
              <a:tr h="417968">
                <a:tc>
                  <a:txBody>
                    <a:bodyPr/>
                    <a:lstStyle/>
                    <a:p>
                      <a:pPr algn="ctr"/>
                      <a:r>
                        <a:rPr lang="en-US" sz="1900" dirty="0"/>
                        <a:t>5</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9</a:t>
                      </a:r>
                    </a:p>
                  </a:txBody>
                  <a:tcPr marL="93260" marR="93260" marT="46630" marB="46630">
                    <a:solidFill>
                      <a:schemeClr val="bg1"/>
                    </a:solidFill>
                  </a:tcPr>
                </a:tc>
                <a:tc>
                  <a:txBody>
                    <a:bodyPr/>
                    <a:lstStyle/>
                    <a:p>
                      <a:pPr algn="ctr"/>
                      <a:r>
                        <a:rPr lang="en-US" sz="1900" dirty="0"/>
                        <a:t>0</a:t>
                      </a:r>
                    </a:p>
                  </a:txBody>
                  <a:tcPr marL="93260" marR="93260" marT="46630" marB="46630">
                    <a:solidFill>
                      <a:schemeClr val="bg1"/>
                    </a:solidFill>
                  </a:tcPr>
                </a:tc>
                <a:tc>
                  <a:txBody>
                    <a:bodyPr/>
                    <a:lstStyle/>
                    <a:p>
                      <a:pPr algn="ctr"/>
                      <a:r>
                        <a:rPr lang="en-US" sz="1900" dirty="0"/>
                        <a:t>6</a:t>
                      </a:r>
                    </a:p>
                  </a:txBody>
                  <a:tcPr marL="93260" marR="93260" marT="46630" marB="46630">
                    <a:solidFill>
                      <a:schemeClr val="bg1"/>
                    </a:solidFill>
                  </a:tcPr>
                </a:tc>
                <a:extLst>
                  <a:ext uri="{0D108BD9-81ED-4DB2-BD59-A6C34878D82A}">
                    <a16:rowId xmlns:a16="http://schemas.microsoft.com/office/drawing/2014/main" val="10002"/>
                  </a:ext>
                </a:extLst>
              </a:tr>
              <a:tr h="417968">
                <a:tc>
                  <a:txBody>
                    <a:bodyPr/>
                    <a:lstStyle/>
                    <a:p>
                      <a:pPr algn="ctr"/>
                      <a:r>
                        <a:rPr lang="en-US" sz="1900" dirty="0"/>
                        <a:t>3</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2</a:t>
                      </a:r>
                    </a:p>
                  </a:txBody>
                  <a:tcPr marL="93260" marR="93260" marT="46630" marB="46630">
                    <a:solidFill>
                      <a:schemeClr val="bg1"/>
                    </a:solidFill>
                  </a:tcPr>
                </a:tc>
                <a:tc>
                  <a:txBody>
                    <a:bodyPr/>
                    <a:lstStyle/>
                    <a:p>
                      <a:pPr algn="ctr"/>
                      <a:r>
                        <a:rPr lang="en-US" sz="1900" dirty="0"/>
                        <a:t>0</a:t>
                      </a:r>
                    </a:p>
                  </a:txBody>
                  <a:tcPr marL="93260" marR="93260" marT="46630" marB="46630">
                    <a:solidFill>
                      <a:schemeClr val="bg1"/>
                    </a:solidFill>
                  </a:tcPr>
                </a:tc>
                <a:tc>
                  <a:txBody>
                    <a:bodyPr/>
                    <a:lstStyle/>
                    <a:p>
                      <a:pPr algn="ctr"/>
                      <a:r>
                        <a:rPr lang="en-US" sz="1900" dirty="0"/>
                        <a:t>0</a:t>
                      </a:r>
                    </a:p>
                  </a:txBody>
                  <a:tcPr marL="93260" marR="93260" marT="46630" marB="46630">
                    <a:solidFill>
                      <a:schemeClr val="bg1"/>
                    </a:solidFill>
                  </a:tcPr>
                </a:tc>
                <a:extLst>
                  <a:ext uri="{0D108BD9-81ED-4DB2-BD59-A6C34878D82A}">
                    <a16:rowId xmlns:a16="http://schemas.microsoft.com/office/drawing/2014/main" val="10003"/>
                  </a:ext>
                </a:extLst>
              </a:tr>
            </a:tbl>
          </a:graphicData>
        </a:graphic>
      </p:graphicFrame>
      <p:grpSp>
        <p:nvGrpSpPr>
          <p:cNvPr id="12" name="Group 11"/>
          <p:cNvGrpSpPr/>
          <p:nvPr/>
        </p:nvGrpSpPr>
        <p:grpSpPr>
          <a:xfrm>
            <a:off x="6118225" y="367654"/>
            <a:ext cx="2211946" cy="2197692"/>
            <a:chOff x="5996352" y="360478"/>
            <a:chExt cx="2168771" cy="2154796"/>
          </a:xfrm>
        </p:grpSpPr>
        <p:pic>
          <p:nvPicPr>
            <p:cNvPr id="2" name="Picture 1"/>
            <p:cNvPicPr/>
            <p:nvPr/>
          </p:nvPicPr>
          <p:blipFill rotWithShape="1">
            <a:blip r:embed="rId3"/>
            <a:srcRect l="3383" t="7463" r="70533" b="55794"/>
            <a:stretch/>
          </p:blipFill>
          <p:spPr bwMode="auto">
            <a:xfrm>
              <a:off x="5996352" y="360478"/>
              <a:ext cx="2168771" cy="179656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6150002" y="2238275"/>
              <a:ext cx="1741459" cy="276999"/>
            </a:xfrm>
            <a:prstGeom prst="rect">
              <a:avLst/>
            </a:prstGeom>
            <a:noFill/>
          </p:spPr>
          <p:txBody>
            <a:bodyPr wrap="none" lIns="0" tIns="0" rIns="0" bIns="0"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mj-lt"/>
                </a:rPr>
                <a:t>Training Examples</a:t>
              </a:r>
            </a:p>
          </p:txBody>
        </p:sp>
      </p:grpSp>
      <p:sp>
        <p:nvSpPr>
          <p:cNvPr id="5" name="TextBox 4"/>
          <p:cNvSpPr txBox="1"/>
          <p:nvPr/>
        </p:nvSpPr>
        <p:spPr>
          <a:xfrm>
            <a:off x="9647237" y="2282833"/>
            <a:ext cx="1473160" cy="282513"/>
          </a:xfrm>
          <a:prstGeom prst="rect">
            <a:avLst/>
          </a:prstGeom>
          <a:noFill/>
        </p:spPr>
        <p:txBody>
          <a:bodyPr wrap="none" lIns="0" tIns="0" rIns="0" bIns="0"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mj-lt"/>
              </a:rPr>
              <a:t>Training Labels</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5738" t="62594" r="60304" b="28687"/>
          <a:stretch/>
        </p:blipFill>
        <p:spPr>
          <a:xfrm>
            <a:off x="2215034" y="1440344"/>
            <a:ext cx="735320" cy="968469"/>
          </a:xfrm>
          <a:prstGeom prst="rect">
            <a:avLst/>
          </a:prstGeom>
          <a:ln w="25400">
            <a:solidFill>
              <a:schemeClr val="accent4"/>
            </a:solidFill>
          </a:ln>
        </p:spPr>
      </p:pic>
      <p:sp>
        <p:nvSpPr>
          <p:cNvPr id="9" name="Flowchart: Document 8"/>
          <p:cNvSpPr/>
          <p:nvPr/>
        </p:nvSpPr>
        <p:spPr bwMode="auto">
          <a:xfrm>
            <a:off x="1647103" y="3227841"/>
            <a:ext cx="1871184" cy="1183689"/>
          </a:xfrm>
          <a:prstGeom prst="flowChartDocumen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Accurate digit classifier</a:t>
            </a:r>
          </a:p>
        </p:txBody>
      </p:sp>
      <p:sp>
        <p:nvSpPr>
          <p:cNvPr id="10" name="TextBox 9"/>
          <p:cNvSpPr txBox="1"/>
          <p:nvPr/>
        </p:nvSpPr>
        <p:spPr>
          <a:xfrm>
            <a:off x="1647103" y="5126687"/>
            <a:ext cx="1871184" cy="749757"/>
          </a:xfrm>
          <a:prstGeom prst="rect">
            <a:avLst/>
          </a:prstGeom>
          <a:noFill/>
          <a:ln w="38100">
            <a:solidFill>
              <a:schemeClr val="bg1"/>
            </a:solidFill>
          </a:ln>
        </p:spPr>
        <p:txBody>
          <a:bodyPr wrap="square" lIns="0" tIns="91440" rIns="0" bIns="91440" rtlCol="0">
            <a:spAutoFit/>
          </a:bodyPr>
          <a:lstStyle/>
          <a:p>
            <a:pPr marL="0" marR="0" lvl="0" indent="0" algn="ctr" defTabSz="932559" eaLnBrk="1" fontAlgn="auto" latinLnBrk="0" hangingPunct="1">
              <a:lnSpc>
                <a:spcPct val="100000"/>
              </a:lnSpc>
              <a:spcBef>
                <a:spcPts val="0"/>
              </a:spcBef>
              <a:spcAft>
                <a:spcPts val="0"/>
              </a:spcAft>
              <a:buClrTx/>
              <a:buSzTx/>
              <a:buFontTx/>
              <a:buNone/>
              <a:tabLst/>
              <a:defRPr/>
            </a:pPr>
            <a:r>
              <a:rPr kumimoji="0" lang="en-US" sz="3672" b="0" i="0" u="none" strike="noStrike" kern="0" cap="none" spc="0" normalizeH="0" baseline="0" noProof="0" dirty="0">
                <a:ln>
                  <a:noFill/>
                </a:ln>
                <a:solidFill>
                  <a:srgbClr val="FFFFFF"/>
                </a:solidFill>
                <a:effectLst/>
                <a:uLnTx/>
                <a:uFillTx/>
              </a:rPr>
              <a:t>2</a:t>
            </a:r>
          </a:p>
        </p:txBody>
      </p:sp>
      <p:sp>
        <p:nvSpPr>
          <p:cNvPr id="13" name="Down Arrow 12"/>
          <p:cNvSpPr/>
          <p:nvPr/>
        </p:nvSpPr>
        <p:spPr bwMode="auto">
          <a:xfrm>
            <a:off x="8413867" y="2800783"/>
            <a:ext cx="496192" cy="983434"/>
          </a:xfrm>
          <a:prstGeom prst="downArrow">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 name="Straight Arrow Connector 14"/>
          <p:cNvCxnSpPr>
            <a:stCxn id="8" idx="2"/>
            <a:endCxn id="9" idx="0"/>
          </p:cNvCxnSpPr>
          <p:nvPr/>
        </p:nvCxnSpPr>
        <p:spPr>
          <a:xfrm>
            <a:off x="2582694" y="2408814"/>
            <a:ext cx="1" cy="819026"/>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0" idx="0"/>
          </p:cNvCxnSpPr>
          <p:nvPr/>
        </p:nvCxnSpPr>
        <p:spPr>
          <a:xfrm>
            <a:off x="2582695" y="4333275"/>
            <a:ext cx="0" cy="793412"/>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82737" y="6359863"/>
            <a:ext cx="2789225" cy="313932"/>
          </a:xfrm>
          <a:prstGeom prst="rect">
            <a:avLst/>
          </a:prstGeom>
          <a:noFill/>
        </p:spPr>
        <p:txBody>
          <a:bodyPr wrap="none" lIns="0" tIns="0" rIns="0" bIns="0"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chemeClr val="accent4"/>
                </a:solidFill>
                <a:effectLst/>
                <a:uLnTx/>
                <a:uFillTx/>
                <a:latin typeface="+mj-lt"/>
              </a:rPr>
              <a:t>Machine Learning System</a:t>
            </a:r>
          </a:p>
        </p:txBody>
      </p:sp>
      <p:sp>
        <p:nvSpPr>
          <p:cNvPr id="22" name="Down Arrow 21"/>
          <p:cNvSpPr/>
          <p:nvPr/>
        </p:nvSpPr>
        <p:spPr bwMode="auto">
          <a:xfrm rot="5400000">
            <a:off x="6079290" y="4389474"/>
            <a:ext cx="496192" cy="1474426"/>
          </a:xfrm>
          <a:prstGeom prst="downArrow">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 name="Picture 18"/>
          <p:cNvPicPr>
            <a:picLocks noChangeAspect="1"/>
          </p:cNvPicPr>
          <p:nvPr/>
        </p:nvPicPr>
        <p:blipFill>
          <a:blip r:embed="rId5"/>
          <a:stretch>
            <a:fillRect/>
          </a:stretch>
        </p:blipFill>
        <p:spPr>
          <a:xfrm>
            <a:off x="7221963" y="3573462"/>
            <a:ext cx="2880000" cy="2880000"/>
          </a:xfrm>
          <a:prstGeom prst="rect">
            <a:avLst/>
          </a:prstGeom>
        </p:spPr>
      </p:pic>
    </p:spTree>
    <p:extLst>
      <p:ext uri="{BB962C8B-B14F-4D97-AF65-F5344CB8AC3E}">
        <p14:creationId xmlns:p14="http://schemas.microsoft.com/office/powerpoint/2010/main" val="4230739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par>
                          <p:cTn id="24" fill="hold">
                            <p:stCondLst>
                              <p:cond delay="500"/>
                            </p:stCondLst>
                            <p:childTnLst>
                              <p:par>
                                <p:cTn id="25" presetID="22" presetClass="entr" presetSubtype="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13" grpId="0" animBg="1"/>
      <p:bldP spid="21" grpId="0"/>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First things first…</a:t>
            </a:r>
            <a:endParaRPr lang="es-ES" dirty="0"/>
          </a:p>
        </p:txBody>
      </p:sp>
    </p:spTree>
    <p:extLst>
      <p:ext uri="{BB962C8B-B14F-4D97-AF65-F5344CB8AC3E}">
        <p14:creationId xmlns:p14="http://schemas.microsoft.com/office/powerpoint/2010/main" val="35723270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 versus Classification</a:t>
            </a:r>
            <a:endParaRPr lang="es-ES" dirty="0"/>
          </a:p>
        </p:txBody>
      </p:sp>
      <p:sp>
        <p:nvSpPr>
          <p:cNvPr id="4" name="Text Placeholder 4"/>
          <p:cNvSpPr txBox="1">
            <a:spLocks/>
          </p:cNvSpPr>
          <p:nvPr/>
        </p:nvSpPr>
        <p:spPr>
          <a:xfrm>
            <a:off x="377496" y="1564342"/>
            <a:ext cx="7302616" cy="2252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r">
              <a:buNone/>
              <a:defRPr/>
            </a:pPr>
            <a:r>
              <a:rPr lang="en-US" sz="3200" dirty="0">
                <a:solidFill>
                  <a:srgbClr val="0078D7"/>
                </a:solidFill>
              </a:rPr>
              <a:t>Do you want to…</a:t>
            </a:r>
          </a:p>
          <a:p>
            <a:pPr marL="0" lvl="0" indent="0" algn="r">
              <a:buNone/>
              <a:defRPr/>
            </a:pPr>
            <a:endParaRPr lang="en-US" sz="3200" dirty="0">
              <a:solidFill>
                <a:srgbClr val="0078D7"/>
              </a:solidFill>
            </a:endParaRPr>
          </a:p>
          <a:p>
            <a:pPr marL="0" lvl="0" indent="0">
              <a:buNone/>
              <a:defRPr/>
            </a:pPr>
            <a:r>
              <a:rPr lang="en-US" sz="3200" dirty="0">
                <a:solidFill>
                  <a:srgbClr val="0078D7"/>
                </a:solidFill>
              </a:rPr>
              <a:t>…predict/estimate a number?</a:t>
            </a: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Regression problems</a:t>
            </a:r>
          </a:p>
        </p:txBody>
      </p:sp>
      <p:pic>
        <p:nvPicPr>
          <p:cNvPr id="6" name="Picture 5"/>
          <p:cNvPicPr>
            <a:picLocks noChangeAspect="1"/>
          </p:cNvPicPr>
          <p:nvPr/>
        </p:nvPicPr>
        <p:blipFill>
          <a:blip r:embed="rId2"/>
          <a:stretch>
            <a:fillRect/>
          </a:stretch>
        </p:blipFill>
        <p:spPr>
          <a:xfrm>
            <a:off x="7680112" y="4068480"/>
            <a:ext cx="3019846" cy="2019582"/>
          </a:xfrm>
          <a:prstGeom prst="rect">
            <a:avLst/>
          </a:prstGeom>
        </p:spPr>
      </p:pic>
      <p:pic>
        <p:nvPicPr>
          <p:cNvPr id="7" name="Picture 6"/>
          <p:cNvPicPr>
            <a:picLocks noChangeAspect="1"/>
          </p:cNvPicPr>
          <p:nvPr/>
        </p:nvPicPr>
        <p:blipFill>
          <a:blip r:embed="rId3"/>
          <a:stretch>
            <a:fillRect/>
          </a:stretch>
        </p:blipFill>
        <p:spPr>
          <a:xfrm>
            <a:off x="1112837" y="4068480"/>
            <a:ext cx="3019846" cy="2019582"/>
          </a:xfrm>
          <a:prstGeom prst="rect">
            <a:avLst/>
          </a:prstGeom>
        </p:spPr>
      </p:pic>
      <p:sp>
        <p:nvSpPr>
          <p:cNvPr id="8" name="Text Placeholder 4"/>
          <p:cNvSpPr txBox="1">
            <a:spLocks/>
          </p:cNvSpPr>
          <p:nvPr/>
        </p:nvSpPr>
        <p:spPr>
          <a:xfrm>
            <a:off x="6446836" y="2106028"/>
            <a:ext cx="5486399" cy="171123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endParaRPr lang="en-US" sz="3200" dirty="0">
              <a:solidFill>
                <a:srgbClr val="0078D7"/>
              </a:solidFill>
            </a:endParaRPr>
          </a:p>
          <a:p>
            <a:pPr marL="0" lvl="0" indent="0" algn="r">
              <a:buNone/>
              <a:defRPr/>
            </a:pPr>
            <a:r>
              <a:rPr lang="en-US" sz="3200" dirty="0">
                <a:solidFill>
                  <a:srgbClr val="0078D7"/>
                </a:solidFill>
              </a:rPr>
              <a:t>…or apply a label/category?</a:t>
            </a: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Classification problems</a:t>
            </a:r>
          </a:p>
        </p:txBody>
      </p:sp>
    </p:spTree>
    <p:extLst>
      <p:ext uri="{BB962C8B-B14F-4D97-AF65-F5344CB8AC3E}">
        <p14:creationId xmlns:p14="http://schemas.microsoft.com/office/powerpoint/2010/main" val="35122932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784068"/>
            <a:ext cx="11887200" cy="627864"/>
          </a:xfrm>
        </p:spPr>
        <p:txBody>
          <a:bodyPr/>
          <a:lstStyle/>
          <a:p>
            <a:pPr marL="0" indent="0" algn="ctr">
              <a:buNone/>
            </a:pPr>
            <a:r>
              <a:rPr lang="en-US" sz="3200" dirty="0">
                <a:solidFill>
                  <a:srgbClr val="0078D7"/>
                </a:solidFill>
              </a:rPr>
              <a:t>Do you want a yes/no answer?</a:t>
            </a:r>
          </a:p>
        </p:txBody>
      </p:sp>
      <p:sp>
        <p:nvSpPr>
          <p:cNvPr id="3" name="Title 2"/>
          <p:cNvSpPr>
            <a:spLocks noGrp="1"/>
          </p:cNvSpPr>
          <p:nvPr>
            <p:ph type="title"/>
          </p:nvPr>
        </p:nvSpPr>
        <p:spPr/>
        <p:txBody>
          <a:bodyPr/>
          <a:lstStyle/>
          <a:p>
            <a:r>
              <a:rPr lang="en-US" dirty="0"/>
              <a:t>Binary versus Multiclass Classification</a:t>
            </a:r>
            <a:endParaRPr lang="es-ES" dirty="0"/>
          </a:p>
        </p:txBody>
      </p:sp>
      <p:sp>
        <p:nvSpPr>
          <p:cNvPr id="4" name="Text Placeholder 2"/>
          <p:cNvSpPr txBox="1">
            <a:spLocks/>
          </p:cNvSpPr>
          <p:nvPr/>
        </p:nvSpPr>
        <p:spPr>
          <a:xfrm>
            <a:off x="2103437" y="2762965"/>
            <a:ext cx="3150369"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Binary problems</a:t>
            </a:r>
          </a:p>
        </p:txBody>
      </p:sp>
      <p:pic>
        <p:nvPicPr>
          <p:cNvPr id="5" name="Picture 4"/>
          <p:cNvPicPr>
            <a:picLocks noChangeAspect="1"/>
          </p:cNvPicPr>
          <p:nvPr/>
        </p:nvPicPr>
        <p:blipFill>
          <a:blip r:embed="rId2"/>
          <a:stretch>
            <a:fillRect/>
          </a:stretch>
        </p:blipFill>
        <p:spPr>
          <a:xfrm>
            <a:off x="2168698" y="3839880"/>
            <a:ext cx="3019846" cy="2019582"/>
          </a:xfrm>
          <a:prstGeom prst="rect">
            <a:avLst/>
          </a:prstGeom>
        </p:spPr>
      </p:pic>
      <p:sp>
        <p:nvSpPr>
          <p:cNvPr id="6" name="Text Placeholder 2"/>
          <p:cNvSpPr txBox="1">
            <a:spLocks/>
          </p:cNvSpPr>
          <p:nvPr/>
        </p:nvSpPr>
        <p:spPr>
          <a:xfrm>
            <a:off x="7285037" y="2762965"/>
            <a:ext cx="3886200"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Multiclass problems</a:t>
            </a: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7" name="Picture 6"/>
          <p:cNvPicPr>
            <a:picLocks noChangeAspect="1"/>
          </p:cNvPicPr>
          <p:nvPr/>
        </p:nvPicPr>
        <p:blipFill>
          <a:blip r:embed="rId3"/>
          <a:stretch>
            <a:fillRect/>
          </a:stretch>
        </p:blipFill>
        <p:spPr>
          <a:xfrm>
            <a:off x="7718214" y="3839880"/>
            <a:ext cx="3019846" cy="2019582"/>
          </a:xfrm>
          <a:prstGeom prst="rect">
            <a:avLst/>
          </a:prstGeom>
        </p:spPr>
      </p:pic>
    </p:spTree>
    <p:extLst>
      <p:ext uri="{BB962C8B-B14F-4D97-AF65-F5344CB8AC3E}">
        <p14:creationId xmlns:p14="http://schemas.microsoft.com/office/powerpoint/2010/main" val="36340100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Machine Learning Algorithms</a:t>
            </a:r>
            <a:endParaRPr lang="es-ES" dirty="0"/>
          </a:p>
        </p:txBody>
      </p:sp>
      <p:graphicFrame>
        <p:nvGraphicFramePr>
          <p:cNvPr id="4" name="Content Placeholder 3"/>
          <p:cNvGraphicFramePr>
            <a:graphicFrameLocks/>
          </p:cNvGraphicFramePr>
          <p:nvPr>
            <p:extLst>
              <p:ext uri="{D42A27DB-BD31-4B8C-83A1-F6EECF244321}">
                <p14:modId xmlns:p14="http://schemas.microsoft.com/office/powerpoint/2010/main" val="1249359544"/>
              </p:ext>
            </p:extLst>
          </p:nvPr>
        </p:nvGraphicFramePr>
        <p:xfrm>
          <a:off x="1189037" y="1419542"/>
          <a:ext cx="10134600" cy="4211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400300">
                  <a:extLst>
                    <a:ext uri="{9D8B030D-6E8A-4147-A177-3AD203B41FA5}">
                      <a16:colId xmlns:a16="http://schemas.microsoft.com/office/drawing/2014/main" val="20001"/>
                    </a:ext>
                  </a:extLst>
                </a:gridCol>
                <a:gridCol w="2857500">
                  <a:extLst>
                    <a:ext uri="{9D8B030D-6E8A-4147-A177-3AD203B41FA5}">
                      <a16:colId xmlns:a16="http://schemas.microsoft.com/office/drawing/2014/main" val="20002"/>
                    </a:ext>
                  </a:extLst>
                </a:gridCol>
                <a:gridCol w="2247900">
                  <a:extLst>
                    <a:ext uri="{9D8B030D-6E8A-4147-A177-3AD203B41FA5}">
                      <a16:colId xmlns:a16="http://schemas.microsoft.com/office/drawing/2014/main" val="20003"/>
                    </a:ext>
                  </a:extLst>
                </a:gridCol>
              </a:tblGrid>
              <a:tr h="370840">
                <a:tc>
                  <a:txBody>
                    <a:bodyPr/>
                    <a:lstStyle/>
                    <a:p>
                      <a:r>
                        <a:rPr lang="en-US" dirty="0">
                          <a:latin typeface="+mj-lt"/>
                        </a:rPr>
                        <a:t>Algorithm</a:t>
                      </a:r>
                    </a:p>
                  </a:txBody>
                  <a:tcPr>
                    <a:solidFill>
                      <a:schemeClr val="accent2">
                        <a:lumMod val="50000"/>
                      </a:schemeClr>
                    </a:solidFill>
                  </a:tcPr>
                </a:tc>
                <a:tc>
                  <a:txBody>
                    <a:bodyPr/>
                    <a:lstStyle/>
                    <a:p>
                      <a:r>
                        <a:rPr lang="en-US" dirty="0">
                          <a:latin typeface="+mj-lt"/>
                        </a:rPr>
                        <a:t>Binary Classification in Azure ML</a:t>
                      </a:r>
                    </a:p>
                  </a:txBody>
                  <a:tcPr>
                    <a:solidFill>
                      <a:schemeClr val="accent2">
                        <a:lumMod val="50000"/>
                      </a:schemeClr>
                    </a:solidFill>
                  </a:tcPr>
                </a:tc>
                <a:tc>
                  <a:txBody>
                    <a:bodyPr/>
                    <a:lstStyle/>
                    <a:p>
                      <a:r>
                        <a:rPr lang="en-US" dirty="0">
                          <a:latin typeface="+mj-lt"/>
                        </a:rPr>
                        <a:t>Multiclass Classification in </a:t>
                      </a:r>
                      <a:r>
                        <a:rPr lang="en-US" dirty="0" err="1">
                          <a:latin typeface="+mj-lt"/>
                        </a:rPr>
                        <a:t>AzureML</a:t>
                      </a:r>
                      <a:endParaRPr lang="en-US" dirty="0">
                        <a:latin typeface="+mj-lt"/>
                      </a:endParaRPr>
                    </a:p>
                  </a:txBody>
                  <a:tcPr>
                    <a:solidFill>
                      <a:schemeClr val="accent2">
                        <a:lumMod val="50000"/>
                      </a:schemeClr>
                    </a:solidFill>
                  </a:tcPr>
                </a:tc>
                <a:tc>
                  <a:txBody>
                    <a:bodyPr/>
                    <a:lstStyle/>
                    <a:p>
                      <a:r>
                        <a:rPr lang="en-US" dirty="0">
                          <a:latin typeface="+mj-lt"/>
                        </a:rPr>
                        <a:t>Regression in Azure</a:t>
                      </a:r>
                      <a:r>
                        <a:rPr lang="en-US" baseline="0" dirty="0">
                          <a:latin typeface="+mj-lt"/>
                        </a:rPr>
                        <a:t> ML</a:t>
                      </a:r>
                      <a:endParaRPr lang="en-US" dirty="0">
                        <a:latin typeface="+mj-lt"/>
                      </a:endParaRPr>
                    </a:p>
                  </a:txBody>
                  <a:tcPr>
                    <a:solidFill>
                      <a:schemeClr val="accent2">
                        <a:lumMod val="50000"/>
                      </a:schemeClr>
                    </a:solidFill>
                  </a:tcPr>
                </a:tc>
                <a:extLst>
                  <a:ext uri="{0D108BD9-81ED-4DB2-BD59-A6C34878D82A}">
                    <a16:rowId xmlns:a16="http://schemas.microsoft.com/office/drawing/2014/main" val="10000"/>
                  </a:ext>
                </a:extLst>
              </a:tr>
              <a:tr h="370840">
                <a:tc>
                  <a:txBody>
                    <a:bodyPr/>
                    <a:lstStyle/>
                    <a:p>
                      <a:r>
                        <a:rPr lang="en-US" dirty="0">
                          <a:latin typeface="+mj-lt"/>
                        </a:rPr>
                        <a:t>Logistic Regression</a:t>
                      </a:r>
                    </a:p>
                  </a:txBody>
                  <a:tcPr/>
                </a:tc>
                <a:tc>
                  <a:txBody>
                    <a:bodyPr/>
                    <a:lstStyle/>
                    <a:p>
                      <a:r>
                        <a:rPr lang="en-US" dirty="0">
                          <a:latin typeface="+mj-lt"/>
                        </a:rPr>
                        <a:t>Two-class logistic regression</a:t>
                      </a:r>
                    </a:p>
                  </a:txBody>
                  <a:tcPr/>
                </a:tc>
                <a:tc>
                  <a:txBody>
                    <a:bodyPr/>
                    <a:lstStyle/>
                    <a:p>
                      <a:r>
                        <a:rPr lang="en-US" dirty="0">
                          <a:latin typeface="+mj-lt"/>
                        </a:rPr>
                        <a:t>Multiclass Logistic Regression</a:t>
                      </a:r>
                    </a:p>
                  </a:txBody>
                  <a:tcPr/>
                </a:tc>
                <a:tc>
                  <a:txBody>
                    <a:bodyPr/>
                    <a:lstStyle/>
                    <a:p>
                      <a:endParaRPr lang="en-US">
                        <a:latin typeface="+mj-lt"/>
                      </a:endParaRPr>
                    </a:p>
                  </a:txBody>
                  <a:tcPr/>
                </a:tc>
                <a:extLst>
                  <a:ext uri="{0D108BD9-81ED-4DB2-BD59-A6C34878D82A}">
                    <a16:rowId xmlns:a16="http://schemas.microsoft.com/office/drawing/2014/main" val="10001"/>
                  </a:ext>
                </a:extLst>
              </a:tr>
              <a:tr h="370840">
                <a:tc>
                  <a:txBody>
                    <a:bodyPr/>
                    <a:lstStyle/>
                    <a:p>
                      <a:r>
                        <a:rPr lang="en-US" dirty="0">
                          <a:latin typeface="+mj-lt"/>
                        </a:rPr>
                        <a:t>Linear Regression</a:t>
                      </a:r>
                    </a:p>
                  </a:txBody>
                  <a:tcPr/>
                </a:tc>
                <a:tc>
                  <a:txBody>
                    <a:bodyPr/>
                    <a:lstStyle/>
                    <a:p>
                      <a:endParaRPr lang="en-US" dirty="0">
                        <a:latin typeface="+mj-lt"/>
                      </a:endParaRPr>
                    </a:p>
                  </a:txBody>
                  <a:tcPr/>
                </a:tc>
                <a:tc>
                  <a:txBody>
                    <a:bodyPr/>
                    <a:lstStyle/>
                    <a:p>
                      <a:endParaRPr lang="en-US" dirty="0">
                        <a:latin typeface="+mj-lt"/>
                      </a:endParaRPr>
                    </a:p>
                  </a:txBody>
                  <a:tcPr/>
                </a:tc>
                <a:tc>
                  <a:txBody>
                    <a:bodyPr/>
                    <a:lstStyle/>
                    <a:p>
                      <a:r>
                        <a:rPr lang="en-US" dirty="0">
                          <a:latin typeface="+mj-lt"/>
                        </a:rPr>
                        <a:t>Linear Regression</a:t>
                      </a:r>
                    </a:p>
                  </a:txBody>
                  <a:tcPr/>
                </a:tc>
                <a:extLst>
                  <a:ext uri="{0D108BD9-81ED-4DB2-BD59-A6C34878D82A}">
                    <a16:rowId xmlns:a16="http://schemas.microsoft.com/office/drawing/2014/main" val="10002"/>
                  </a:ext>
                </a:extLst>
              </a:tr>
              <a:tr h="370840">
                <a:tc>
                  <a:txBody>
                    <a:bodyPr/>
                    <a:lstStyle/>
                    <a:p>
                      <a:r>
                        <a:rPr lang="en-US" dirty="0">
                          <a:latin typeface="+mj-lt"/>
                        </a:rPr>
                        <a:t>Support Vector Machine</a:t>
                      </a:r>
                    </a:p>
                  </a:txBody>
                  <a:tcPr/>
                </a:tc>
                <a:tc>
                  <a:txBody>
                    <a:bodyPr/>
                    <a:lstStyle/>
                    <a:p>
                      <a:r>
                        <a:rPr lang="en-US" dirty="0">
                          <a:latin typeface="+mj-lt"/>
                        </a:rPr>
                        <a:t>Two-class support vector machine</a:t>
                      </a:r>
                    </a:p>
                  </a:txBody>
                  <a:tcPr/>
                </a:tc>
                <a:tc>
                  <a:txBody>
                    <a:bodyPr/>
                    <a:lstStyle/>
                    <a:p>
                      <a:r>
                        <a:rPr lang="en-US" dirty="0">
                          <a:latin typeface="+mj-lt"/>
                        </a:rPr>
                        <a:t>One-vs-all</a:t>
                      </a:r>
                      <a:r>
                        <a:rPr lang="en-US" baseline="0" dirty="0">
                          <a:latin typeface="+mj-lt"/>
                        </a:rPr>
                        <a:t> + support vector machine</a:t>
                      </a:r>
                      <a:endParaRPr lang="en-US" dirty="0">
                        <a:latin typeface="+mj-lt"/>
                      </a:endParaRPr>
                    </a:p>
                  </a:txBody>
                  <a:tcPr/>
                </a:tc>
                <a:tc>
                  <a:txBody>
                    <a:bodyPr/>
                    <a:lstStyle/>
                    <a:p>
                      <a:endParaRPr lang="en-US" dirty="0">
                        <a:latin typeface="+mj-lt"/>
                      </a:endParaRPr>
                    </a:p>
                  </a:txBody>
                  <a:tcPr/>
                </a:tc>
                <a:extLst>
                  <a:ext uri="{0D108BD9-81ED-4DB2-BD59-A6C34878D82A}">
                    <a16:rowId xmlns:a16="http://schemas.microsoft.com/office/drawing/2014/main" val="10003"/>
                  </a:ext>
                </a:extLst>
              </a:tr>
              <a:tr h="370840">
                <a:tc>
                  <a:txBody>
                    <a:bodyPr/>
                    <a:lstStyle/>
                    <a:p>
                      <a:r>
                        <a:rPr lang="en-US" dirty="0">
                          <a:latin typeface="+mj-lt"/>
                        </a:rPr>
                        <a:t>Decision</a:t>
                      </a:r>
                      <a:r>
                        <a:rPr lang="en-US" baseline="0" dirty="0">
                          <a:latin typeface="+mj-lt"/>
                        </a:rPr>
                        <a:t> Tree</a:t>
                      </a:r>
                      <a:endParaRPr lang="en-US" dirty="0">
                        <a:latin typeface="+mj-lt"/>
                      </a:endParaRPr>
                    </a:p>
                  </a:txBody>
                  <a:tcPr/>
                </a:tc>
                <a:tc>
                  <a:txBody>
                    <a:bodyPr/>
                    <a:lstStyle/>
                    <a:p>
                      <a:r>
                        <a:rPr lang="en-US" dirty="0">
                          <a:latin typeface="+mj-lt"/>
                        </a:rPr>
                        <a:t>Two-class boosted decision tree</a:t>
                      </a:r>
                    </a:p>
                  </a:txBody>
                  <a:tcPr/>
                </a:tc>
                <a:tc>
                  <a:txBody>
                    <a:bodyPr/>
                    <a:lstStyle/>
                    <a:p>
                      <a:r>
                        <a:rPr lang="en-US" dirty="0">
                          <a:latin typeface="+mj-lt"/>
                        </a:rPr>
                        <a:t>One-vs-all</a:t>
                      </a:r>
                      <a:r>
                        <a:rPr lang="en-US" baseline="0" dirty="0">
                          <a:latin typeface="+mj-lt"/>
                        </a:rPr>
                        <a:t> + boosted decision tree</a:t>
                      </a:r>
                      <a:endParaRPr lang="en-US" dirty="0">
                        <a:latin typeface="+mj-lt"/>
                      </a:endParaRPr>
                    </a:p>
                  </a:txBody>
                  <a:tcPr/>
                </a:tc>
                <a:tc>
                  <a:txBody>
                    <a:bodyPr/>
                    <a:lstStyle/>
                    <a:p>
                      <a:r>
                        <a:rPr lang="en-US" dirty="0">
                          <a:latin typeface="+mj-lt"/>
                        </a:rPr>
                        <a:t>Boosted decision tree regression</a:t>
                      </a:r>
                    </a:p>
                  </a:txBody>
                  <a:tcPr/>
                </a:tc>
                <a:extLst>
                  <a:ext uri="{0D108BD9-81ED-4DB2-BD59-A6C34878D82A}">
                    <a16:rowId xmlns:a16="http://schemas.microsoft.com/office/drawing/2014/main" val="10004"/>
                  </a:ext>
                </a:extLst>
              </a:tr>
              <a:tr h="370840">
                <a:tc>
                  <a:txBody>
                    <a:bodyPr/>
                    <a:lstStyle/>
                    <a:p>
                      <a:r>
                        <a:rPr lang="en-US" dirty="0">
                          <a:latin typeface="+mj-lt"/>
                        </a:rPr>
                        <a:t>Neural Network</a:t>
                      </a:r>
                    </a:p>
                  </a:txBody>
                  <a:tcPr/>
                </a:tc>
                <a:tc>
                  <a:txBody>
                    <a:bodyPr/>
                    <a:lstStyle/>
                    <a:p>
                      <a:r>
                        <a:rPr lang="en-US" dirty="0">
                          <a:latin typeface="+mj-lt"/>
                        </a:rPr>
                        <a:t>Two-class</a:t>
                      </a:r>
                      <a:r>
                        <a:rPr lang="en-US" baseline="0" dirty="0">
                          <a:latin typeface="+mj-lt"/>
                        </a:rPr>
                        <a:t> neural network</a:t>
                      </a:r>
                      <a:endParaRPr lang="en-US" dirty="0">
                        <a:latin typeface="+mj-lt"/>
                      </a:endParaRPr>
                    </a:p>
                  </a:txBody>
                  <a:tcPr/>
                </a:tc>
                <a:tc>
                  <a:txBody>
                    <a:bodyPr/>
                    <a:lstStyle/>
                    <a:p>
                      <a:r>
                        <a:rPr lang="en-US" dirty="0">
                          <a:latin typeface="+mj-lt"/>
                        </a:rPr>
                        <a:t>Multiclass neural network</a:t>
                      </a:r>
                    </a:p>
                  </a:txBody>
                  <a:tcPr/>
                </a:tc>
                <a:tc>
                  <a:txBody>
                    <a:bodyPr/>
                    <a:lstStyle/>
                    <a:p>
                      <a:r>
                        <a:rPr lang="en-US" dirty="0">
                          <a:latin typeface="+mj-lt"/>
                        </a:rPr>
                        <a:t>Neural</a:t>
                      </a:r>
                      <a:r>
                        <a:rPr lang="en-US" baseline="0" dirty="0">
                          <a:latin typeface="+mj-lt"/>
                        </a:rPr>
                        <a:t> network regression</a:t>
                      </a:r>
                      <a:endParaRPr lang="en-US" dirty="0">
                        <a:latin typeface="+mj-lt"/>
                      </a:endParaRPr>
                    </a:p>
                  </a:txBody>
                  <a:tcPr/>
                </a:tc>
                <a:extLst>
                  <a:ext uri="{0D108BD9-81ED-4DB2-BD59-A6C34878D82A}">
                    <a16:rowId xmlns:a16="http://schemas.microsoft.com/office/drawing/2014/main" val="10005"/>
                  </a:ext>
                </a:extLst>
              </a:tr>
              <a:tr h="370840">
                <a:tc>
                  <a:txBody>
                    <a:bodyPr/>
                    <a:lstStyle/>
                    <a:p>
                      <a:r>
                        <a:rPr lang="en-US" dirty="0">
                          <a:latin typeface="+mj-lt"/>
                        </a:rPr>
                        <a:t>Random Forest</a:t>
                      </a:r>
                    </a:p>
                  </a:txBody>
                  <a:tcPr/>
                </a:tc>
                <a:tc>
                  <a:txBody>
                    <a:bodyPr/>
                    <a:lstStyle/>
                    <a:p>
                      <a:r>
                        <a:rPr lang="en-US" dirty="0">
                          <a:latin typeface="+mj-lt"/>
                        </a:rPr>
                        <a:t>Two-class decision forest</a:t>
                      </a:r>
                    </a:p>
                  </a:txBody>
                  <a:tcPr/>
                </a:tc>
                <a:tc>
                  <a:txBody>
                    <a:bodyPr/>
                    <a:lstStyle/>
                    <a:p>
                      <a:r>
                        <a:rPr lang="en-US" dirty="0">
                          <a:latin typeface="+mj-lt"/>
                        </a:rPr>
                        <a:t>Multiclass decision forest</a:t>
                      </a:r>
                    </a:p>
                  </a:txBody>
                  <a:tcPr/>
                </a:tc>
                <a:tc>
                  <a:txBody>
                    <a:bodyPr/>
                    <a:lstStyle/>
                    <a:p>
                      <a:r>
                        <a:rPr lang="en-US" dirty="0">
                          <a:latin typeface="+mj-lt"/>
                        </a:rPr>
                        <a:t>Decision forest regression</a:t>
                      </a:r>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569496" y="5871410"/>
            <a:ext cx="1108509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rgbClr val="0078D7"/>
                </a:solidFill>
                <a:effectLst/>
                <a:uLnTx/>
                <a:uFillTx/>
                <a:latin typeface="+mj-lt"/>
              </a:rPr>
              <a:t>Bottom line: Most algorithms can be applied to a variety of problems</a:t>
            </a:r>
          </a:p>
        </p:txBody>
      </p:sp>
    </p:spTree>
    <p:extLst>
      <p:ext uri="{BB962C8B-B14F-4D97-AF65-F5344CB8AC3E}">
        <p14:creationId xmlns:p14="http://schemas.microsoft.com/office/powerpoint/2010/main" val="4280173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7585A"/>
        </a:solidFill>
        <a:effectLst/>
      </p:bgPr>
    </p:bg>
    <p:spTree>
      <p:nvGrpSpPr>
        <p:cNvPr id="1" name=""/>
        <p:cNvGrpSpPr/>
        <p:nvPr/>
      </p:nvGrpSpPr>
      <p:grpSpPr>
        <a:xfrm>
          <a:off x="0" y="0"/>
          <a:ext cx="0" cy="0"/>
          <a:chOff x="0" y="0"/>
          <a:chExt cx="0" cy="0"/>
        </a:xfrm>
      </p:grpSpPr>
      <p:sp>
        <p:nvSpPr>
          <p:cNvPr id="5" name="Rectangle 4"/>
          <p:cNvSpPr/>
          <p:nvPr/>
        </p:nvSpPr>
        <p:spPr bwMode="auto">
          <a:xfrm>
            <a:off x="-30163" y="-84138"/>
            <a:ext cx="12496800" cy="720000"/>
          </a:xfrm>
          <a:prstGeom prst="rect">
            <a:avLst/>
          </a:prstGeom>
          <a:solidFill>
            <a:srgbClr val="0B7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06363" y="6657357"/>
            <a:ext cx="12573000" cy="424800"/>
          </a:xfrm>
          <a:prstGeom prst="rect">
            <a:avLst/>
          </a:pr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821513" y="7937"/>
            <a:ext cx="10793447" cy="6994525"/>
          </a:xfrm>
          <a:prstGeom prst="rect">
            <a:avLst/>
          </a:prstGeom>
        </p:spPr>
      </p:pic>
    </p:spTree>
    <p:extLst>
      <p:ext uri="{BB962C8B-B14F-4D97-AF65-F5344CB8AC3E}">
        <p14:creationId xmlns:p14="http://schemas.microsoft.com/office/powerpoint/2010/main" val="17326402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23768"/>
          </a:xfrm>
        </p:spPr>
        <p:txBody>
          <a:bodyPr/>
          <a:lstStyle/>
          <a:p>
            <a:pPr marL="0" indent="0">
              <a:buNone/>
            </a:pPr>
            <a:r>
              <a:rPr lang="en-US" sz="3200" dirty="0">
                <a:solidFill>
                  <a:srgbClr val="0078D7"/>
                </a:solidFill>
              </a:rPr>
              <a:t>What is does</a:t>
            </a:r>
          </a:p>
          <a:p>
            <a:pPr marL="342900" lvl="1" indent="0">
              <a:buNone/>
            </a:pPr>
            <a:r>
              <a:rPr lang="en-US" sz="2000" dirty="0">
                <a:latin typeface="+mj-lt"/>
              </a:rPr>
              <a:t>Predicts a numeric value, y, based on your input variables</a:t>
            </a:r>
            <a:endParaRPr lang="en-US" dirty="0">
              <a:latin typeface="+mj-lt"/>
            </a:endParaRPr>
          </a:p>
          <a:p>
            <a:pPr marL="0" indent="0">
              <a:buNone/>
            </a:pPr>
            <a:r>
              <a:rPr lang="en-US" sz="3200" dirty="0">
                <a:solidFill>
                  <a:srgbClr val="0078D7"/>
                </a:solidFill>
              </a:rPr>
              <a:t>How it does it</a:t>
            </a:r>
          </a:p>
          <a:p>
            <a:pPr marL="342900" lvl="1" indent="0">
              <a:buNone/>
            </a:pPr>
            <a:r>
              <a:rPr lang="en-US" sz="2000" dirty="0">
                <a:latin typeface="+mj-lt"/>
              </a:rPr>
              <a:t>Fits a linear function to your data to minimize the error across all training data</a:t>
            </a:r>
          </a:p>
          <a:p>
            <a:pPr marL="0" indent="0">
              <a:buNone/>
            </a:pPr>
            <a:endParaRPr lang="es-ES" dirty="0"/>
          </a:p>
        </p:txBody>
      </p:sp>
      <p:sp>
        <p:nvSpPr>
          <p:cNvPr id="3" name="Title 2"/>
          <p:cNvSpPr>
            <a:spLocks noGrp="1"/>
          </p:cNvSpPr>
          <p:nvPr>
            <p:ph type="title"/>
          </p:nvPr>
        </p:nvSpPr>
        <p:spPr/>
        <p:txBody>
          <a:bodyPr/>
          <a:lstStyle/>
          <a:p>
            <a:r>
              <a:rPr lang="en-US" dirty="0"/>
              <a:t>Linear Regression</a:t>
            </a:r>
            <a:endParaRPr lang="es-ES" dirty="0"/>
          </a:p>
        </p:txBody>
      </p:sp>
      <p:pic>
        <p:nvPicPr>
          <p:cNvPr id="4" name="Picture 3"/>
          <p:cNvPicPr>
            <a:picLocks noChangeAspect="1"/>
          </p:cNvPicPr>
          <p:nvPr/>
        </p:nvPicPr>
        <p:blipFill>
          <a:blip r:embed="rId2"/>
          <a:stretch>
            <a:fillRect/>
          </a:stretch>
        </p:blipFill>
        <p:spPr>
          <a:xfrm>
            <a:off x="3637209" y="3192462"/>
            <a:ext cx="5162057" cy="3452228"/>
          </a:xfrm>
          <a:prstGeom prst="rect">
            <a:avLst/>
          </a:prstGeom>
        </p:spPr>
      </p:pic>
    </p:spTree>
    <p:extLst>
      <p:ext uri="{BB962C8B-B14F-4D97-AF65-F5344CB8AC3E}">
        <p14:creationId xmlns:p14="http://schemas.microsoft.com/office/powerpoint/2010/main" val="20956222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42563"/>
          </a:xfrm>
        </p:spPr>
        <p:txBody>
          <a:bodyPr/>
          <a:lstStyle/>
          <a:p>
            <a:pPr marL="0" indent="0">
              <a:buNone/>
            </a:pPr>
            <a:r>
              <a:rPr lang="en-US" sz="3200" dirty="0"/>
              <a:t>How many bikes will be used in a particular hour?</a:t>
            </a:r>
          </a:p>
          <a:p>
            <a:pPr marL="0" indent="0">
              <a:buNone/>
            </a:pPr>
            <a:r>
              <a:rPr lang="en-US" sz="3200" dirty="0"/>
              <a:t>Data:</a:t>
            </a:r>
          </a:p>
          <a:p>
            <a:r>
              <a:rPr lang="en-US" sz="2000" dirty="0"/>
              <a:t>13 features including weather, day of the week, and temperature</a:t>
            </a:r>
          </a:p>
          <a:p>
            <a:r>
              <a:rPr lang="en-US" sz="2000" dirty="0"/>
              <a:t>17,000+ examples</a:t>
            </a:r>
          </a:p>
          <a:p>
            <a:r>
              <a:rPr lang="en-US" sz="2000" dirty="0"/>
              <a:t>Most data is numeric, i.e., temperature</a:t>
            </a:r>
          </a:p>
          <a:p>
            <a:pPr marL="0" indent="0">
              <a:buNone/>
            </a:pPr>
            <a:r>
              <a:rPr lang="en-US" sz="3200" dirty="0"/>
              <a:t>Source:</a:t>
            </a:r>
          </a:p>
          <a:p>
            <a:r>
              <a:rPr lang="en-US" sz="2000" dirty="0"/>
              <a:t>UCI repository and capital bike share</a:t>
            </a:r>
          </a:p>
          <a:p>
            <a:pPr marL="0" indent="0">
              <a:buNone/>
            </a:pPr>
            <a:endParaRPr lang="en-US" dirty="0"/>
          </a:p>
        </p:txBody>
      </p:sp>
      <p:sp>
        <p:nvSpPr>
          <p:cNvPr id="3" name="Title 2"/>
          <p:cNvSpPr>
            <a:spLocks noGrp="1"/>
          </p:cNvSpPr>
          <p:nvPr>
            <p:ph type="title"/>
          </p:nvPr>
        </p:nvSpPr>
        <p:spPr/>
        <p:txBody>
          <a:bodyPr/>
          <a:lstStyle/>
          <a:p>
            <a:r>
              <a:rPr lang="en-US" dirty="0"/>
              <a:t>Bike share demand prediction</a:t>
            </a:r>
            <a:endParaRPr lang="es-ES" dirty="0"/>
          </a:p>
        </p:txBody>
      </p:sp>
      <p:pic>
        <p:nvPicPr>
          <p:cNvPr id="4" name="Picture 3"/>
          <p:cNvPicPr>
            <a:picLocks noChangeAspect="1"/>
          </p:cNvPicPr>
          <p:nvPr/>
        </p:nvPicPr>
        <p:blipFill>
          <a:blip r:embed="rId2"/>
          <a:stretch>
            <a:fillRect/>
          </a:stretch>
        </p:blipFill>
        <p:spPr>
          <a:xfrm>
            <a:off x="6675437" y="3068759"/>
            <a:ext cx="5340880" cy="3585199"/>
          </a:xfrm>
          <a:prstGeom prst="rect">
            <a:avLst/>
          </a:prstGeom>
        </p:spPr>
      </p:pic>
      <p:sp>
        <p:nvSpPr>
          <p:cNvPr id="7" name="TextBox 6"/>
          <p:cNvSpPr txBox="1"/>
          <p:nvPr/>
        </p:nvSpPr>
        <p:spPr>
          <a:xfrm>
            <a:off x="10104437" y="2579393"/>
            <a:ext cx="1911880" cy="489365"/>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Model in Azure ML</a:t>
            </a:r>
          </a:p>
        </p:txBody>
      </p:sp>
    </p:spTree>
    <p:extLst>
      <p:ext uri="{BB962C8B-B14F-4D97-AF65-F5344CB8AC3E}">
        <p14:creationId xmlns:p14="http://schemas.microsoft.com/office/powerpoint/2010/main" val="31603792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58116"/>
          </a:xfrm>
        </p:spPr>
        <p:txBody>
          <a:bodyPr/>
          <a:lstStyle/>
          <a:p>
            <a:pPr marL="0" indent="0">
              <a:buNone/>
            </a:pPr>
            <a:r>
              <a:rPr lang="en-US" sz="3200" dirty="0"/>
              <a:t>What is does</a:t>
            </a:r>
          </a:p>
          <a:p>
            <a:pPr lvl="1"/>
            <a:r>
              <a:rPr lang="en-US" sz="2000" dirty="0"/>
              <a:t>Predicts class label (classification) or value (regression) Y based on variables X</a:t>
            </a:r>
          </a:p>
          <a:p>
            <a:pPr marL="0" indent="0">
              <a:buNone/>
            </a:pPr>
            <a:r>
              <a:rPr lang="en-US" sz="3200" dirty="0"/>
              <a:t>How it does it</a:t>
            </a:r>
          </a:p>
          <a:p>
            <a:pPr lvl="1"/>
            <a:r>
              <a:rPr lang="en-US" sz="2000" dirty="0"/>
              <a:t>Uses a series of many trees to fit data. Each successive tree is built to reduce the estimated error the previous tree, resulting in increasingly accurate models</a:t>
            </a:r>
          </a:p>
          <a:p>
            <a:pPr marL="0" indent="0">
              <a:buNone/>
            </a:pPr>
            <a:r>
              <a:rPr lang="en-US" sz="3200" dirty="0"/>
              <a:t>Caution</a:t>
            </a:r>
          </a:p>
          <a:p>
            <a:pPr lvl="1"/>
            <a:r>
              <a:rPr lang="en-US" sz="2000" dirty="0"/>
              <a:t>If number of trees is too large – can fit </a:t>
            </a:r>
          </a:p>
          <a:p>
            <a:pPr marL="342900" lvl="1" indent="0">
              <a:buNone/>
            </a:pPr>
            <a:r>
              <a:rPr lang="en-US" sz="2000" dirty="0"/>
              <a:t>   noise instead of good data, known as </a:t>
            </a:r>
          </a:p>
          <a:p>
            <a:pPr marL="342900" lvl="1" indent="0">
              <a:buNone/>
            </a:pPr>
            <a:r>
              <a:rPr lang="en-US" sz="2000" b="1" dirty="0"/>
              <a:t>   overfitting</a:t>
            </a:r>
          </a:p>
          <a:p>
            <a:pPr marL="0" indent="0">
              <a:buNone/>
            </a:pPr>
            <a:endParaRPr lang="es-ES" dirty="0"/>
          </a:p>
        </p:txBody>
      </p:sp>
      <p:sp>
        <p:nvSpPr>
          <p:cNvPr id="3" name="Title 2"/>
          <p:cNvSpPr>
            <a:spLocks noGrp="1"/>
          </p:cNvSpPr>
          <p:nvPr>
            <p:ph type="title"/>
          </p:nvPr>
        </p:nvSpPr>
        <p:spPr/>
        <p:txBody>
          <a:bodyPr/>
          <a:lstStyle/>
          <a:p>
            <a:r>
              <a:rPr lang="en-US" dirty="0"/>
              <a:t>Advanced decision trees: Boosted Trees</a:t>
            </a:r>
            <a:endParaRPr lang="es-ES" dirty="0"/>
          </a:p>
        </p:txBody>
      </p:sp>
      <p:pic>
        <p:nvPicPr>
          <p:cNvPr id="4" name="Picture 3"/>
          <p:cNvPicPr>
            <a:picLocks noChangeAspect="1"/>
          </p:cNvPicPr>
          <p:nvPr/>
        </p:nvPicPr>
        <p:blipFill>
          <a:blip r:embed="rId2"/>
          <a:stretch>
            <a:fillRect/>
          </a:stretch>
        </p:blipFill>
        <p:spPr>
          <a:xfrm>
            <a:off x="5989637" y="3391908"/>
            <a:ext cx="5140327" cy="3437696"/>
          </a:xfrm>
          <a:prstGeom prst="rect">
            <a:avLst/>
          </a:prstGeom>
        </p:spPr>
      </p:pic>
    </p:spTree>
    <p:extLst>
      <p:ext uri="{BB962C8B-B14F-4D97-AF65-F5344CB8AC3E}">
        <p14:creationId xmlns:p14="http://schemas.microsoft.com/office/powerpoint/2010/main" val="2807257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46659"/>
          </a:xfrm>
        </p:spPr>
        <p:txBody>
          <a:bodyPr/>
          <a:lstStyle/>
          <a:p>
            <a:pPr marL="0" indent="0">
              <a:buNone/>
            </a:pPr>
            <a:r>
              <a:rPr lang="en-US" sz="3200" dirty="0"/>
              <a:t>What is does</a:t>
            </a:r>
          </a:p>
          <a:p>
            <a:pPr lvl="1"/>
            <a:r>
              <a:rPr lang="en-US" sz="2000" dirty="0"/>
              <a:t>Predicts class label (classification) or value (regression) Y based on variables X</a:t>
            </a:r>
          </a:p>
          <a:p>
            <a:pPr marL="0" indent="0">
              <a:buNone/>
            </a:pPr>
            <a:r>
              <a:rPr lang="en-US" sz="3200" dirty="0"/>
              <a:t>How it does it</a:t>
            </a:r>
          </a:p>
          <a:p>
            <a:pPr lvl="1"/>
            <a:r>
              <a:rPr lang="en-US" sz="2000" dirty="0"/>
              <a:t>Is inspired by biological systems, i.e., neurons in the brain</a:t>
            </a:r>
          </a:p>
        </p:txBody>
      </p:sp>
      <p:sp>
        <p:nvSpPr>
          <p:cNvPr id="3" name="Title 2"/>
          <p:cNvSpPr>
            <a:spLocks noGrp="1"/>
          </p:cNvSpPr>
          <p:nvPr>
            <p:ph type="title"/>
          </p:nvPr>
        </p:nvSpPr>
        <p:spPr/>
        <p:txBody>
          <a:bodyPr/>
          <a:lstStyle/>
          <a:p>
            <a:r>
              <a:rPr lang="en-US" dirty="0"/>
              <a:t>Neural Networks</a:t>
            </a:r>
            <a:endParaRPr lang="es-ES" dirty="0"/>
          </a:p>
        </p:txBody>
      </p:sp>
      <p:pic>
        <p:nvPicPr>
          <p:cNvPr id="4" name="Picture 3"/>
          <p:cNvPicPr>
            <a:picLocks noChangeAspect="1"/>
          </p:cNvPicPr>
          <p:nvPr/>
        </p:nvPicPr>
        <p:blipFill>
          <a:blip r:embed="rId2"/>
          <a:stretch>
            <a:fillRect/>
          </a:stretch>
        </p:blipFill>
        <p:spPr>
          <a:xfrm>
            <a:off x="3495168" y="3192462"/>
            <a:ext cx="5446140" cy="3642215"/>
          </a:xfrm>
          <a:prstGeom prst="rect">
            <a:avLst/>
          </a:prstGeom>
        </p:spPr>
      </p:pic>
    </p:spTree>
    <p:extLst>
      <p:ext uri="{BB962C8B-B14F-4D97-AF65-F5344CB8AC3E}">
        <p14:creationId xmlns:p14="http://schemas.microsoft.com/office/powerpoint/2010/main" val="39602632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88894"/>
          </a:xfrm>
        </p:spPr>
        <p:txBody>
          <a:bodyPr/>
          <a:lstStyle/>
          <a:p>
            <a:pPr marL="0" indent="0">
              <a:buNone/>
            </a:pPr>
            <a:r>
              <a:rPr lang="en-US" sz="3200" dirty="0">
                <a:solidFill>
                  <a:srgbClr val="0078D7"/>
                </a:solidFill>
              </a:rPr>
              <a:t>Depends on your problem – what does your data look like?</a:t>
            </a:r>
          </a:p>
          <a:p>
            <a:pPr marL="342900" lvl="1" indent="0">
              <a:buNone/>
            </a:pPr>
            <a:r>
              <a:rPr lang="en-US" sz="2000" dirty="0">
                <a:latin typeface="+mj-lt"/>
              </a:rPr>
              <a:t>Logistic regression, support vector machines are good for </a:t>
            </a:r>
            <a:r>
              <a:rPr lang="en-US" sz="2000" b="1" dirty="0">
                <a:latin typeface="+mj-lt"/>
              </a:rPr>
              <a:t>linear problems</a:t>
            </a:r>
          </a:p>
          <a:p>
            <a:pPr marL="342900" lvl="1" indent="0">
              <a:buNone/>
            </a:pPr>
            <a:r>
              <a:rPr lang="en-US" sz="2000" dirty="0">
                <a:latin typeface="+mj-lt"/>
              </a:rPr>
              <a:t>Decision trees are </a:t>
            </a:r>
            <a:r>
              <a:rPr lang="en-US" sz="2000" b="1" dirty="0">
                <a:latin typeface="+mj-lt"/>
              </a:rPr>
              <a:t>intuitive</a:t>
            </a:r>
            <a:r>
              <a:rPr lang="en-US" sz="2000" dirty="0">
                <a:latin typeface="+mj-lt"/>
              </a:rPr>
              <a:t> and </a:t>
            </a:r>
            <a:r>
              <a:rPr lang="en-US" sz="2000" b="1" dirty="0">
                <a:latin typeface="+mj-lt"/>
              </a:rPr>
              <a:t>easy to interpret</a:t>
            </a:r>
          </a:p>
          <a:p>
            <a:pPr marL="342900" lvl="1" indent="0">
              <a:buNone/>
            </a:pPr>
            <a:r>
              <a:rPr lang="en-US" sz="2000" dirty="0">
                <a:latin typeface="+mj-lt"/>
              </a:rPr>
              <a:t>Decision trees naturally handle </a:t>
            </a:r>
            <a:r>
              <a:rPr lang="en-US" sz="2000" b="1" dirty="0">
                <a:latin typeface="+mj-lt"/>
              </a:rPr>
              <a:t>categorical data</a:t>
            </a:r>
            <a:r>
              <a:rPr lang="en-US" sz="2000" dirty="0">
                <a:latin typeface="+mj-lt"/>
              </a:rPr>
              <a:t>, </a:t>
            </a:r>
            <a:r>
              <a:rPr lang="en-US" sz="2000" b="1" dirty="0">
                <a:latin typeface="+mj-lt"/>
              </a:rPr>
              <a:t>data scaling </a:t>
            </a:r>
            <a:r>
              <a:rPr lang="en-US" sz="2000" dirty="0">
                <a:latin typeface="+mj-lt"/>
              </a:rPr>
              <a:t>not required</a:t>
            </a:r>
          </a:p>
          <a:p>
            <a:pPr marL="342900" lvl="1" indent="0">
              <a:buNone/>
            </a:pPr>
            <a:r>
              <a:rPr lang="en-US" sz="2000" dirty="0">
                <a:latin typeface="+mj-lt"/>
              </a:rPr>
              <a:t>Support vector machines are effective for </a:t>
            </a:r>
            <a:r>
              <a:rPr lang="en-US" sz="2000" b="1" dirty="0">
                <a:latin typeface="+mj-lt"/>
              </a:rPr>
              <a:t>high dimensional data</a:t>
            </a:r>
          </a:p>
          <a:p>
            <a:pPr marL="342900" lvl="1" indent="0">
              <a:buNone/>
            </a:pPr>
            <a:r>
              <a:rPr lang="en-US" sz="2000" dirty="0">
                <a:latin typeface="+mj-lt"/>
              </a:rPr>
              <a:t>Basic decision trees are not as accurate…</a:t>
            </a:r>
          </a:p>
          <a:p>
            <a:pPr marL="101600" indent="0">
              <a:buNone/>
            </a:pPr>
            <a:endParaRPr lang="en-US" sz="3200" dirty="0"/>
          </a:p>
          <a:p>
            <a:pPr marL="101600" indent="0">
              <a:buNone/>
            </a:pPr>
            <a:endParaRPr lang="en-US" sz="3200" dirty="0"/>
          </a:p>
          <a:p>
            <a:pPr marL="101600" indent="0" algn="ctr">
              <a:buNone/>
            </a:pPr>
            <a:r>
              <a:rPr lang="en-US" sz="3200" dirty="0">
                <a:solidFill>
                  <a:srgbClr val="0078D7"/>
                </a:solidFill>
              </a:rPr>
              <a:t>Do what data scientists do…</a:t>
            </a:r>
            <a:r>
              <a:rPr lang="en-US" sz="3200" b="1" dirty="0">
                <a:solidFill>
                  <a:srgbClr val="0078D7"/>
                </a:solidFill>
              </a:rPr>
              <a:t>try</a:t>
            </a:r>
            <a:r>
              <a:rPr lang="en-US" sz="3200" dirty="0">
                <a:solidFill>
                  <a:srgbClr val="0078D7"/>
                </a:solidFill>
              </a:rPr>
              <a:t> multiple algorithms </a:t>
            </a:r>
            <a:r>
              <a:rPr lang="en-US" sz="3200" b="1" dirty="0">
                <a:solidFill>
                  <a:srgbClr val="0078D7"/>
                </a:solidFill>
              </a:rPr>
              <a:t>and</a:t>
            </a:r>
            <a:r>
              <a:rPr lang="en-US" sz="3200" dirty="0">
                <a:solidFill>
                  <a:srgbClr val="0078D7"/>
                </a:solidFill>
              </a:rPr>
              <a:t> </a:t>
            </a:r>
            <a:r>
              <a:rPr lang="en-US" sz="3200" b="1" dirty="0">
                <a:solidFill>
                  <a:srgbClr val="0078D7"/>
                </a:solidFill>
              </a:rPr>
              <a:t>select the best model</a:t>
            </a:r>
            <a:r>
              <a:rPr lang="en-US" sz="3200" dirty="0">
                <a:solidFill>
                  <a:srgbClr val="0078D7"/>
                </a:solidFill>
              </a:rPr>
              <a:t> for your data!</a:t>
            </a:r>
          </a:p>
        </p:txBody>
      </p:sp>
      <p:sp>
        <p:nvSpPr>
          <p:cNvPr id="3" name="Title 2"/>
          <p:cNvSpPr>
            <a:spLocks noGrp="1"/>
          </p:cNvSpPr>
          <p:nvPr>
            <p:ph type="title"/>
          </p:nvPr>
        </p:nvSpPr>
        <p:spPr/>
        <p:txBody>
          <a:bodyPr/>
          <a:lstStyle/>
          <a:p>
            <a:r>
              <a:rPr lang="en-US" dirty="0"/>
              <a:t>Which algorithm should you pick?</a:t>
            </a:r>
            <a:endParaRPr lang="es-ES" dirty="0"/>
          </a:p>
        </p:txBody>
      </p:sp>
    </p:spTree>
    <p:extLst>
      <p:ext uri="{BB962C8B-B14F-4D97-AF65-F5344CB8AC3E}">
        <p14:creationId xmlns:p14="http://schemas.microsoft.com/office/powerpoint/2010/main" val="2872191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 calcmode="lin" valueType="num">
                                      <p:cBhvr additive="base">
                                        <p:cTn id="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 to our case!</a:t>
            </a:r>
            <a:endParaRPr lang="es-ES" dirty="0"/>
          </a:p>
        </p:txBody>
      </p:sp>
      <p:sp>
        <p:nvSpPr>
          <p:cNvPr id="5" name="Text Placeholder 4"/>
          <p:cNvSpPr>
            <a:spLocks noGrp="1"/>
          </p:cNvSpPr>
          <p:nvPr>
            <p:ph type="body" sz="quarter" idx="12"/>
          </p:nvPr>
        </p:nvSpPr>
        <p:spPr/>
        <p:txBody>
          <a:bodyPr/>
          <a:lstStyle/>
          <a:p>
            <a:r>
              <a:rPr lang="en-US" dirty="0"/>
              <a:t>Train and evaluate different models</a:t>
            </a:r>
            <a:endParaRPr lang="es-ES" dirty="0"/>
          </a:p>
        </p:txBody>
      </p:sp>
    </p:spTree>
    <p:extLst>
      <p:ext uri="{BB962C8B-B14F-4D97-AF65-F5344CB8AC3E}">
        <p14:creationId xmlns:p14="http://schemas.microsoft.com/office/powerpoint/2010/main" val="194203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60420" y="281146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sp>
        <p:nvSpPr>
          <p:cNvPr id="5" name="Title 4"/>
          <p:cNvSpPr>
            <a:spLocks noGrp="1"/>
          </p:cNvSpPr>
          <p:nvPr>
            <p:ph type="title"/>
          </p:nvPr>
        </p:nvSpPr>
        <p:spPr/>
        <p:txBody>
          <a:bodyPr/>
          <a:lstStyle/>
          <a:p>
            <a:r>
              <a:rPr lang="es-ES" dirty="0" err="1"/>
              <a:t>What</a:t>
            </a:r>
            <a:r>
              <a:rPr lang="es-ES" dirty="0"/>
              <a:t> </a:t>
            </a:r>
            <a:r>
              <a:rPr lang="es-ES" dirty="0" err="1"/>
              <a:t>is</a:t>
            </a:r>
            <a:r>
              <a:rPr lang="es-ES" dirty="0"/>
              <a:t> Machine </a:t>
            </a:r>
            <a:r>
              <a:rPr lang="es-ES" dirty="0" err="1"/>
              <a:t>Learning</a:t>
            </a:r>
            <a:r>
              <a:rPr lang="es-ES" dirty="0"/>
              <a:t>?</a:t>
            </a:r>
            <a:endParaRPr lang="en-US" dirty="0"/>
          </a:p>
        </p:txBody>
      </p:sp>
      <p:sp>
        <p:nvSpPr>
          <p:cNvPr id="2" name="Text Placeholder 1"/>
          <p:cNvSpPr>
            <a:spLocks noGrp="1"/>
          </p:cNvSpPr>
          <p:nvPr>
            <p:ph type="body" sz="quarter" idx="4294967295"/>
          </p:nvPr>
        </p:nvSpPr>
        <p:spPr>
          <a:xfrm>
            <a:off x="5121275" y="3173413"/>
            <a:ext cx="6735762" cy="1477328"/>
          </a:xfrm>
        </p:spPr>
        <p:txBody>
          <a:bodyPr/>
          <a:lstStyle/>
          <a:p>
            <a:pPr marL="0" indent="0">
              <a:buNone/>
            </a:pPr>
            <a:r>
              <a:rPr lang="en-US" sz="3200" dirty="0"/>
              <a:t>Computing systems that become smarter with experience</a:t>
            </a:r>
          </a:p>
          <a:p>
            <a:pPr marL="0" indent="0">
              <a:buNone/>
            </a:pPr>
            <a:r>
              <a:rPr lang="en-US" sz="2400" dirty="0"/>
              <a:t>“Experience” = past data + human input</a:t>
            </a:r>
            <a:endParaRPr lang="en-US" sz="3200" dirty="0"/>
          </a:p>
        </p:txBody>
      </p:sp>
      <p:grpSp>
        <p:nvGrpSpPr>
          <p:cNvPr id="6" name="Group 5"/>
          <p:cNvGrpSpPr/>
          <p:nvPr/>
        </p:nvGrpSpPr>
        <p:grpSpPr>
          <a:xfrm>
            <a:off x="-17463" y="2811462"/>
            <a:ext cx="3664152" cy="3124200"/>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 name="Group 21"/>
            <p:cNvGrpSpPr/>
            <p:nvPr/>
          </p:nvGrpSpPr>
          <p:grpSpPr>
            <a:xfrm>
              <a:off x="261581" y="3192462"/>
              <a:ext cx="2259882" cy="2259883"/>
              <a:chOff x="951193" y="2095781"/>
              <a:chExt cx="2879165" cy="2879165"/>
            </a:xfrm>
            <a:solidFill>
              <a:schemeClr val="accent2">
                <a:lumMod val="75000"/>
              </a:schemeClr>
            </a:solidFill>
          </p:grpSpPr>
          <p:sp>
            <p:nvSpPr>
              <p:cNvPr id="8" name="Oval 7"/>
              <p:cNvSpPr/>
              <p:nvPr/>
            </p:nvSpPr>
            <p:spPr bwMode="auto">
              <a:xfrm>
                <a:off x="1227495" y="2372083"/>
                <a:ext cx="2326559" cy="2326559"/>
              </a:xfrm>
              <a:prstGeom prst="ellipse">
                <a:avLst/>
              </a:prstGeom>
              <a:grp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Oval 8"/>
              <p:cNvSpPr/>
              <p:nvPr/>
            </p:nvSpPr>
            <p:spPr bwMode="auto">
              <a:xfrm>
                <a:off x="1992593" y="2095781"/>
                <a:ext cx="735106" cy="7351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1" name="Freeform 30"/>
            <p:cNvSpPr>
              <a:spLocks noChangeAspect="1" noEditPoints="1"/>
            </p:cNvSpPr>
            <p:nvPr/>
          </p:nvSpPr>
          <p:spPr bwMode="auto">
            <a:xfrm>
              <a:off x="1205206" y="3226086"/>
              <a:ext cx="372629" cy="438727"/>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25" name="Freeform 89"/>
            <p:cNvSpPr>
              <a:spLocks noEditPoints="1"/>
            </p:cNvSpPr>
            <p:nvPr/>
          </p:nvSpPr>
          <p:spPr bwMode="black">
            <a:xfrm>
              <a:off x="2093795" y="4215652"/>
              <a:ext cx="446257" cy="315820"/>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 name="Group 3"/>
            <p:cNvGrpSpPr/>
            <p:nvPr/>
          </p:nvGrpSpPr>
          <p:grpSpPr>
            <a:xfrm>
              <a:off x="1180905" y="5021262"/>
              <a:ext cx="396930" cy="397457"/>
              <a:chOff x="1844187" y="3546470"/>
              <a:chExt cx="646144" cy="658655"/>
            </a:xfrm>
          </p:grpSpPr>
          <p:sp>
            <p:nvSpPr>
              <p:cNvPr id="26" name="Freeform 106"/>
              <p:cNvSpPr>
                <a:spLocks/>
              </p:cNvSpPr>
              <p:nvPr/>
            </p:nvSpPr>
            <p:spPr bwMode="auto">
              <a:xfrm>
                <a:off x="1844187" y="3607447"/>
                <a:ext cx="600892" cy="597678"/>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27" name="Freeform 107"/>
              <p:cNvSpPr>
                <a:spLocks/>
              </p:cNvSpPr>
              <p:nvPr/>
            </p:nvSpPr>
            <p:spPr bwMode="auto">
              <a:xfrm>
                <a:off x="2194705" y="3546470"/>
                <a:ext cx="295626" cy="305267"/>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sp>
          <p:nvSpPr>
            <p:cNvPr id="28" name="Freeform 11"/>
            <p:cNvSpPr>
              <a:spLocks noEditPoints="1"/>
            </p:cNvSpPr>
            <p:nvPr/>
          </p:nvSpPr>
          <p:spPr bwMode="auto">
            <a:xfrm>
              <a:off x="274639" y="4186932"/>
              <a:ext cx="477057" cy="31582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3225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par>
                                <p:cTn id="20" presetID="42" presetClass="path" presetSubtype="0" decel="100000" fill="hold" grpId="1" nodeType="withEffect">
                                  <p:stCondLst>
                                    <p:cond delay="250"/>
                                  </p:stCondLst>
                                  <p:childTnLst>
                                    <p:animMotion origin="layout" path="M -0.01863 0.00022 L -3.15548E-6 4.77985E-6 " pathEditMode="relative" rAng="0" ptsTypes="AA">
                                      <p:cBhvr>
                                        <p:cTn id="21" dur="500" fill="hold"/>
                                        <p:tgtEl>
                                          <p:spTgt spid="2">
                                            <p:txEl>
                                              <p:pRg st="0" end="0"/>
                                            </p:txEl>
                                          </p:spTgt>
                                        </p:tgtEl>
                                        <p:attrNameLst>
                                          <p:attrName>ppt_x</p:attrName>
                                          <p:attrName>ppt_y</p:attrName>
                                        </p:attrNameLst>
                                      </p:cBhvr>
                                      <p:rCtr x="93200" y="-2300"/>
                                    </p:animMotion>
                                  </p:childTnLst>
                                </p:cTn>
                              </p:par>
                              <p:par>
                                <p:cTn id="22" presetID="42" presetClass="path" presetSubtype="0" decel="100000" fill="hold" grpId="1" nodeType="withEffect">
                                  <p:stCondLst>
                                    <p:cond delay="250"/>
                                  </p:stCondLst>
                                  <p:childTnLst>
                                    <p:animMotion origin="layout" path="M -0.01863 0.00023 L -4.48047E-6 6.03722E-7 " pathEditMode="relative" rAng="0" ptsTypes="AA">
                                      <p:cBhvr>
                                        <p:cTn id="23" dur="500" fill="hold"/>
                                        <p:tgtEl>
                                          <p:spTgt spid="2">
                                            <p:txEl>
                                              <p:pRg st="1" end="1"/>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uiExpand="1" build="p"/>
      <p:bldP spid="2" grpI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Split the </a:t>
            </a:r>
            <a:r>
              <a:rPr lang="es-ES" dirty="0" err="1"/>
              <a:t>Dataset</a:t>
            </a:r>
            <a:endParaRPr lang="es-ES" dirty="0"/>
          </a:p>
        </p:txBody>
      </p:sp>
      <p:pic>
        <p:nvPicPr>
          <p:cNvPr id="4" name="Picture 3"/>
          <p:cNvPicPr>
            <a:picLocks noChangeAspect="1"/>
          </p:cNvPicPr>
          <p:nvPr/>
        </p:nvPicPr>
        <p:blipFill>
          <a:blip r:embed="rId3"/>
          <a:stretch>
            <a:fillRect/>
          </a:stretch>
        </p:blipFill>
        <p:spPr>
          <a:xfrm>
            <a:off x="123421" y="1165504"/>
            <a:ext cx="12192000" cy="5829021"/>
          </a:xfrm>
          <a:prstGeom prst="rect">
            <a:avLst/>
          </a:prstGeom>
        </p:spPr>
      </p:pic>
    </p:spTree>
    <p:extLst>
      <p:ext uri="{BB962C8B-B14F-4D97-AF65-F5344CB8AC3E}">
        <p14:creationId xmlns:p14="http://schemas.microsoft.com/office/powerpoint/2010/main" val="24075461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Choose</a:t>
            </a:r>
            <a:r>
              <a:rPr lang="es-ES" dirty="0"/>
              <a:t> the </a:t>
            </a:r>
            <a:r>
              <a:rPr lang="es-ES" dirty="0" err="1"/>
              <a:t>Algorithm</a:t>
            </a:r>
            <a:r>
              <a:rPr lang="es-ES" dirty="0"/>
              <a:t> </a:t>
            </a:r>
          </a:p>
        </p:txBody>
      </p:sp>
      <p:pic>
        <p:nvPicPr>
          <p:cNvPr id="5" name="Picture 4"/>
          <p:cNvPicPr>
            <a:picLocks noChangeAspect="1"/>
          </p:cNvPicPr>
          <p:nvPr/>
        </p:nvPicPr>
        <p:blipFill>
          <a:blip r:embed="rId3"/>
          <a:stretch>
            <a:fillRect/>
          </a:stretch>
        </p:blipFill>
        <p:spPr>
          <a:xfrm>
            <a:off x="160338" y="1203822"/>
            <a:ext cx="12118166" cy="5790703"/>
          </a:xfrm>
          <a:prstGeom prst="rect">
            <a:avLst/>
          </a:prstGeom>
        </p:spPr>
      </p:pic>
    </p:spTree>
    <p:extLst>
      <p:ext uri="{BB962C8B-B14F-4D97-AF65-F5344CB8AC3E}">
        <p14:creationId xmlns:p14="http://schemas.microsoft.com/office/powerpoint/2010/main" val="171365935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Train the </a:t>
            </a:r>
            <a:r>
              <a:rPr lang="es-ES" dirty="0" err="1"/>
              <a:t>Model</a:t>
            </a:r>
            <a:endParaRPr lang="es-ES" dirty="0"/>
          </a:p>
        </p:txBody>
      </p:sp>
      <p:pic>
        <p:nvPicPr>
          <p:cNvPr id="4" name="Picture 3"/>
          <p:cNvPicPr>
            <a:picLocks noChangeAspect="1"/>
          </p:cNvPicPr>
          <p:nvPr/>
        </p:nvPicPr>
        <p:blipFill>
          <a:blip r:embed="rId3"/>
          <a:stretch>
            <a:fillRect/>
          </a:stretch>
        </p:blipFill>
        <p:spPr>
          <a:xfrm>
            <a:off x="123421" y="1175767"/>
            <a:ext cx="12192000" cy="5813278"/>
          </a:xfrm>
          <a:prstGeom prst="rect">
            <a:avLst/>
          </a:prstGeom>
        </p:spPr>
      </p:pic>
    </p:spTree>
    <p:extLst>
      <p:ext uri="{BB962C8B-B14F-4D97-AF65-F5344CB8AC3E}">
        <p14:creationId xmlns:p14="http://schemas.microsoft.com/office/powerpoint/2010/main" val="22400712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Score the </a:t>
            </a:r>
            <a:r>
              <a:rPr lang="es-ES" dirty="0" err="1"/>
              <a:t>Model</a:t>
            </a:r>
            <a:endParaRPr lang="es-ES" dirty="0"/>
          </a:p>
        </p:txBody>
      </p:sp>
      <p:pic>
        <p:nvPicPr>
          <p:cNvPr id="5" name="Picture 4"/>
          <p:cNvPicPr>
            <a:picLocks noChangeAspect="1"/>
          </p:cNvPicPr>
          <p:nvPr/>
        </p:nvPicPr>
        <p:blipFill>
          <a:blip r:embed="rId3"/>
          <a:stretch>
            <a:fillRect/>
          </a:stretch>
        </p:blipFill>
        <p:spPr>
          <a:xfrm>
            <a:off x="95779" y="1135742"/>
            <a:ext cx="12247283" cy="5858783"/>
          </a:xfrm>
          <a:prstGeom prst="rect">
            <a:avLst/>
          </a:prstGeom>
        </p:spPr>
      </p:pic>
    </p:spTree>
    <p:extLst>
      <p:ext uri="{BB962C8B-B14F-4D97-AF65-F5344CB8AC3E}">
        <p14:creationId xmlns:p14="http://schemas.microsoft.com/office/powerpoint/2010/main" val="9017710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Evaluate</a:t>
            </a:r>
            <a:r>
              <a:rPr lang="es-ES" dirty="0"/>
              <a:t> the </a:t>
            </a:r>
            <a:r>
              <a:rPr lang="es-ES" dirty="0" err="1"/>
              <a:t>Model</a:t>
            </a:r>
            <a:endParaRPr lang="es-ES" dirty="0"/>
          </a:p>
        </p:txBody>
      </p:sp>
      <p:pic>
        <p:nvPicPr>
          <p:cNvPr id="4" name="Picture 3"/>
          <p:cNvPicPr>
            <a:picLocks noChangeAspect="1"/>
          </p:cNvPicPr>
          <p:nvPr/>
        </p:nvPicPr>
        <p:blipFill>
          <a:blip r:embed="rId3"/>
          <a:stretch>
            <a:fillRect/>
          </a:stretch>
        </p:blipFill>
        <p:spPr>
          <a:xfrm>
            <a:off x="100402" y="1178428"/>
            <a:ext cx="12238037" cy="5816097"/>
          </a:xfrm>
          <a:prstGeom prst="rect">
            <a:avLst/>
          </a:prstGeom>
        </p:spPr>
      </p:pic>
    </p:spTree>
    <p:extLst>
      <p:ext uri="{BB962C8B-B14F-4D97-AF65-F5344CB8AC3E}">
        <p14:creationId xmlns:p14="http://schemas.microsoft.com/office/powerpoint/2010/main" val="18459403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Run the </a:t>
            </a:r>
            <a:r>
              <a:rPr lang="es-ES" dirty="0" err="1"/>
              <a:t>Experiment</a:t>
            </a:r>
            <a:endParaRPr lang="es-ES" dirty="0"/>
          </a:p>
        </p:txBody>
      </p:sp>
      <p:pic>
        <p:nvPicPr>
          <p:cNvPr id="4" name="Picture 3"/>
          <p:cNvPicPr>
            <a:picLocks noChangeAspect="1"/>
          </p:cNvPicPr>
          <p:nvPr/>
        </p:nvPicPr>
        <p:blipFill>
          <a:blip r:embed="rId3"/>
          <a:stretch>
            <a:fillRect/>
          </a:stretch>
        </p:blipFill>
        <p:spPr>
          <a:xfrm>
            <a:off x="137319" y="1175485"/>
            <a:ext cx="12164203" cy="5819040"/>
          </a:xfrm>
          <a:prstGeom prst="rect">
            <a:avLst/>
          </a:prstGeom>
        </p:spPr>
      </p:pic>
    </p:spTree>
    <p:extLst>
      <p:ext uri="{BB962C8B-B14F-4D97-AF65-F5344CB8AC3E}">
        <p14:creationId xmlns:p14="http://schemas.microsoft.com/office/powerpoint/2010/main" val="38112616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30864" y="1212849"/>
            <a:ext cx="7377113" cy="5769984"/>
          </a:xfrm>
          <a:prstGeom prst="rect">
            <a:avLst/>
          </a:prstGeom>
        </p:spPr>
      </p:pic>
      <p:sp>
        <p:nvSpPr>
          <p:cNvPr id="2" name="Title 1"/>
          <p:cNvSpPr>
            <a:spLocks noGrp="1"/>
          </p:cNvSpPr>
          <p:nvPr>
            <p:ph type="title"/>
          </p:nvPr>
        </p:nvSpPr>
        <p:spPr/>
        <p:txBody>
          <a:bodyPr/>
          <a:lstStyle/>
          <a:p>
            <a:r>
              <a:rPr lang="es-ES" dirty="0"/>
              <a:t>View </a:t>
            </a:r>
            <a:r>
              <a:rPr lang="es-ES" dirty="0" err="1"/>
              <a:t>Evaluation</a:t>
            </a:r>
            <a:r>
              <a:rPr lang="es-ES" dirty="0"/>
              <a:t> </a:t>
            </a:r>
            <a:r>
              <a:rPr lang="es-ES" dirty="0" err="1"/>
              <a:t>Results</a:t>
            </a:r>
            <a:endParaRPr lang="es-ES" dirty="0"/>
          </a:p>
        </p:txBody>
      </p:sp>
      <p:pic>
        <p:nvPicPr>
          <p:cNvPr id="4" name="Picture 3"/>
          <p:cNvPicPr>
            <a:picLocks noChangeAspect="1"/>
          </p:cNvPicPr>
          <p:nvPr/>
        </p:nvPicPr>
        <p:blipFill>
          <a:blip r:embed="rId4"/>
          <a:stretch>
            <a:fillRect/>
          </a:stretch>
        </p:blipFill>
        <p:spPr>
          <a:xfrm>
            <a:off x="8686031" y="0"/>
            <a:ext cx="3771900" cy="2524125"/>
          </a:xfrm>
          <a:prstGeom prst="rect">
            <a:avLst/>
          </a:prstGeom>
        </p:spPr>
      </p:pic>
    </p:spTree>
    <p:extLst>
      <p:ext uri="{BB962C8B-B14F-4D97-AF65-F5344CB8AC3E}">
        <p14:creationId xmlns:p14="http://schemas.microsoft.com/office/powerpoint/2010/main" val="16389747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Compare </a:t>
            </a:r>
            <a:r>
              <a:rPr lang="es-ES" dirty="0" err="1"/>
              <a:t>Algorithms</a:t>
            </a:r>
            <a:endParaRPr lang="es-ES" dirty="0"/>
          </a:p>
        </p:txBody>
      </p:sp>
      <p:pic>
        <p:nvPicPr>
          <p:cNvPr id="4" name="Picture 3"/>
          <p:cNvPicPr>
            <a:picLocks noChangeAspect="1"/>
          </p:cNvPicPr>
          <p:nvPr/>
        </p:nvPicPr>
        <p:blipFill>
          <a:blip r:embed="rId3"/>
          <a:stretch>
            <a:fillRect/>
          </a:stretch>
        </p:blipFill>
        <p:spPr>
          <a:xfrm>
            <a:off x="144360" y="1194884"/>
            <a:ext cx="12150121" cy="5799641"/>
          </a:xfrm>
          <a:prstGeom prst="rect">
            <a:avLst/>
          </a:prstGeom>
        </p:spPr>
      </p:pic>
    </p:spTree>
    <p:extLst>
      <p:ext uri="{BB962C8B-B14F-4D97-AF65-F5344CB8AC3E}">
        <p14:creationId xmlns:p14="http://schemas.microsoft.com/office/powerpoint/2010/main" val="314817325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61821" y="1272966"/>
            <a:ext cx="7315200" cy="5721559"/>
          </a:xfrm>
          <a:prstGeom prst="rect">
            <a:avLst/>
          </a:prstGeom>
        </p:spPr>
      </p:pic>
      <p:sp>
        <p:nvSpPr>
          <p:cNvPr id="2" name="Title 1"/>
          <p:cNvSpPr>
            <a:spLocks noGrp="1"/>
          </p:cNvSpPr>
          <p:nvPr>
            <p:ph type="title"/>
          </p:nvPr>
        </p:nvSpPr>
        <p:spPr/>
        <p:txBody>
          <a:bodyPr/>
          <a:lstStyle/>
          <a:p>
            <a:r>
              <a:rPr lang="es-ES" dirty="0"/>
              <a:t>Compare </a:t>
            </a:r>
            <a:r>
              <a:rPr lang="es-ES" dirty="0" err="1"/>
              <a:t>Evaluation</a:t>
            </a:r>
            <a:r>
              <a:rPr lang="es-ES" dirty="0"/>
              <a:t> </a:t>
            </a:r>
            <a:r>
              <a:rPr lang="es-ES" dirty="0" err="1"/>
              <a:t>Results</a:t>
            </a:r>
            <a:endParaRPr lang="es-ES" dirty="0"/>
          </a:p>
        </p:txBody>
      </p:sp>
      <p:pic>
        <p:nvPicPr>
          <p:cNvPr id="6" name="Picture 5"/>
          <p:cNvPicPr>
            <a:picLocks noChangeAspect="1"/>
          </p:cNvPicPr>
          <p:nvPr/>
        </p:nvPicPr>
        <p:blipFill>
          <a:blip r:embed="rId4"/>
          <a:stretch>
            <a:fillRect/>
          </a:stretch>
        </p:blipFill>
        <p:spPr>
          <a:xfrm>
            <a:off x="8693150" y="1894"/>
            <a:ext cx="3743325" cy="2447925"/>
          </a:xfrm>
          <a:prstGeom prst="rect">
            <a:avLst/>
          </a:prstGeom>
        </p:spPr>
      </p:pic>
    </p:spTree>
    <p:extLst>
      <p:ext uri="{BB962C8B-B14F-4D97-AF65-F5344CB8AC3E}">
        <p14:creationId xmlns:p14="http://schemas.microsoft.com/office/powerpoint/2010/main" val="107822400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697" y="1135062"/>
            <a:ext cx="12275448" cy="5859463"/>
          </a:xfrm>
          <a:prstGeom prst="rect">
            <a:avLst/>
          </a:prstGeom>
        </p:spPr>
      </p:pic>
      <p:sp>
        <p:nvSpPr>
          <p:cNvPr id="6" name="Rectangle 5"/>
          <p:cNvSpPr/>
          <p:nvPr/>
        </p:nvSpPr>
        <p:spPr bwMode="auto">
          <a:xfrm>
            <a:off x="10017740" y="-1"/>
            <a:ext cx="2408237" cy="13899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s-E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s-ES" dirty="0" err="1"/>
              <a:t>Create</a:t>
            </a:r>
            <a:r>
              <a:rPr lang="es-ES" dirty="0"/>
              <a:t> </a:t>
            </a:r>
            <a:r>
              <a:rPr lang="es-ES" dirty="0" err="1"/>
              <a:t>Predictive</a:t>
            </a:r>
            <a:r>
              <a:rPr lang="es-ES" dirty="0"/>
              <a:t> </a:t>
            </a:r>
            <a:r>
              <a:rPr lang="es-ES" dirty="0" err="1"/>
              <a:t>Experiment</a:t>
            </a:r>
            <a:endParaRPr lang="es-ES" dirty="0"/>
          </a:p>
        </p:txBody>
      </p:sp>
      <p:pic>
        <p:nvPicPr>
          <p:cNvPr id="5" name="Picture 4"/>
          <p:cNvPicPr>
            <a:picLocks noChangeAspect="1"/>
          </p:cNvPicPr>
          <p:nvPr/>
        </p:nvPicPr>
        <p:blipFill rotWithShape="1">
          <a:blip r:embed="rId4"/>
          <a:srcRect t="8864"/>
          <a:stretch/>
        </p:blipFill>
        <p:spPr>
          <a:xfrm>
            <a:off x="10169525" y="-7939"/>
            <a:ext cx="2266950" cy="1215307"/>
          </a:xfrm>
          <a:prstGeom prst="rect">
            <a:avLst/>
          </a:prstGeom>
        </p:spPr>
      </p:pic>
    </p:spTree>
    <p:extLst>
      <p:ext uri="{BB962C8B-B14F-4D97-AF65-F5344CB8AC3E}">
        <p14:creationId xmlns:p14="http://schemas.microsoft.com/office/powerpoint/2010/main" val="3788619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3237" y="295274"/>
            <a:ext cx="7850966" cy="1449388"/>
          </a:xfrm>
        </p:spPr>
        <p:txBody>
          <a:bodyPr/>
          <a:lstStyle/>
          <a:p>
            <a:r>
              <a:rPr lang="es-ES" dirty="0"/>
              <a:t>Machine </a:t>
            </a:r>
            <a:r>
              <a:rPr lang="es-ES" dirty="0" err="1"/>
              <a:t>Learning</a:t>
            </a:r>
            <a:r>
              <a:rPr lang="es-ES" dirty="0"/>
              <a:t> </a:t>
            </a:r>
            <a:br>
              <a:rPr lang="es-ES" dirty="0"/>
            </a:br>
            <a:r>
              <a:rPr lang="es-ES" dirty="0" err="1"/>
              <a:t>Adoption</a:t>
            </a:r>
            <a:r>
              <a:rPr lang="es-ES" dirty="0"/>
              <a:t> </a:t>
            </a:r>
            <a:r>
              <a:rPr lang="es-ES" dirty="0" err="1"/>
              <a:t>Challenges</a:t>
            </a:r>
            <a:endParaRPr lang="es-E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90" r="62618"/>
          <a:stretch/>
        </p:blipFill>
        <p:spPr>
          <a:xfrm>
            <a:off x="-29277" y="-7439"/>
            <a:ext cx="4114217" cy="6993533"/>
          </a:xfrm>
          <a:prstGeom prst="rect">
            <a:avLst/>
          </a:prstGeom>
        </p:spPr>
      </p:pic>
      <p:sp>
        <p:nvSpPr>
          <p:cNvPr id="5" name="Rectangle 4"/>
          <p:cNvSpPr/>
          <p:nvPr/>
        </p:nvSpPr>
        <p:spPr bwMode="auto">
          <a:xfrm>
            <a:off x="4542076" y="3725830"/>
            <a:ext cx="1792129" cy="1792129"/>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Specialized skills</a:t>
            </a:r>
          </a:p>
        </p:txBody>
      </p:sp>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7774" y="3865286"/>
            <a:ext cx="760732" cy="1008594"/>
          </a:xfrm>
          <a:prstGeom prst="rect">
            <a:avLst/>
          </a:prstGeom>
          <a:noFill/>
          <a:ln>
            <a:noFill/>
          </a:ln>
          <a:effectLst/>
          <a:extLst/>
        </p:spPr>
      </p:pic>
      <p:sp>
        <p:nvSpPr>
          <p:cNvPr id="7" name="Rectangle 6"/>
          <p:cNvSpPr/>
          <p:nvPr/>
        </p:nvSpPr>
        <p:spPr bwMode="auto">
          <a:xfrm>
            <a:off x="6432365" y="3725830"/>
            <a:ext cx="1792129" cy="1792129"/>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Infrastructure</a:t>
            </a:r>
          </a:p>
        </p:txBody>
      </p:sp>
      <p:grpSp>
        <p:nvGrpSpPr>
          <p:cNvPr id="8" name="Group 7"/>
          <p:cNvGrpSpPr/>
          <p:nvPr/>
        </p:nvGrpSpPr>
        <p:grpSpPr>
          <a:xfrm>
            <a:off x="6724428" y="3968546"/>
            <a:ext cx="1208004" cy="811899"/>
            <a:chOff x="5257828" y="3427036"/>
            <a:chExt cx="814879" cy="547678"/>
          </a:xfrm>
        </p:grpSpPr>
        <p:sp>
          <p:nvSpPr>
            <p:cNvPr id="9" name="Freeform 23"/>
            <p:cNvSpPr>
              <a:spLocks noEditPoints="1"/>
            </p:cNvSpPr>
            <p:nvPr/>
          </p:nvSpPr>
          <p:spPr bwMode="black">
            <a:xfrm>
              <a:off x="5257828" y="3427036"/>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56078" tIns="28040" rIns="56078" bIns="28040" numCol="1" anchor="t" anchorCtr="0" compatLnSpc="1">
              <a:prstTxWarp prst="textNoShape">
                <a:avLst/>
              </a:prstTxWarp>
            </a:bodyPr>
            <a:lstStyle/>
            <a:p>
              <a:pPr marL="179207" marR="0" lvl="0" indent="0" defTabSz="622936" eaLnBrk="1" fontAlgn="auto" latinLnBrk="0" hangingPunct="1">
                <a:lnSpc>
                  <a:spcPct val="100000"/>
                </a:lnSpc>
                <a:spcBef>
                  <a:spcPts val="0"/>
                </a:spcBef>
                <a:spcAft>
                  <a:spcPts val="0"/>
                </a:spcAft>
                <a:buClrTx/>
                <a:buSzTx/>
                <a:buFontTx/>
                <a:buNone/>
                <a:tabLst/>
                <a:defRPr/>
              </a:pPr>
              <a:endParaRPr kumimoji="0" lang="en-US" sz="1363" b="0" i="0" u="none" strike="noStrike" kern="0" cap="none" spc="0" normalizeH="0" baseline="0" noProof="0" dirty="0">
                <a:ln>
                  <a:noFill/>
                </a:ln>
                <a:solidFill>
                  <a:srgbClr val="FFFFFF"/>
                </a:solidFill>
                <a:effectLst/>
                <a:uLnTx/>
                <a:uFillTx/>
              </a:endParaRPr>
            </a:p>
          </p:txBody>
        </p:sp>
        <p:sp>
          <p:nvSpPr>
            <p:cNvPr id="10" name="Freeform 23"/>
            <p:cNvSpPr>
              <a:spLocks noEditPoints="1"/>
            </p:cNvSpPr>
            <p:nvPr/>
          </p:nvSpPr>
          <p:spPr bwMode="black">
            <a:xfrm>
              <a:off x="5658311" y="3560426"/>
              <a:ext cx="414396" cy="414288"/>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56078" tIns="28040" rIns="56078" bIns="28040" numCol="1" anchor="t" anchorCtr="0" compatLnSpc="1">
              <a:prstTxWarp prst="textNoShape">
                <a:avLst/>
              </a:prstTxWarp>
            </a:bodyPr>
            <a:lstStyle/>
            <a:p>
              <a:pPr marL="179207" marR="0" lvl="0" indent="0" defTabSz="622936" eaLnBrk="1" fontAlgn="auto" latinLnBrk="0" hangingPunct="1">
                <a:lnSpc>
                  <a:spcPct val="100000"/>
                </a:lnSpc>
                <a:spcBef>
                  <a:spcPts val="0"/>
                </a:spcBef>
                <a:spcAft>
                  <a:spcPts val="0"/>
                </a:spcAft>
                <a:buClrTx/>
                <a:buSzTx/>
                <a:buFontTx/>
                <a:buNone/>
                <a:tabLst/>
                <a:defRPr/>
              </a:pPr>
              <a:endParaRPr kumimoji="0" lang="en-US" sz="1363" b="0" i="0" u="none" strike="noStrike" kern="0" cap="none" spc="0" normalizeH="0" baseline="0" noProof="0" dirty="0">
                <a:ln>
                  <a:noFill/>
                </a:ln>
                <a:solidFill>
                  <a:srgbClr val="FFFFFF"/>
                </a:solidFill>
                <a:effectLst/>
                <a:uLnTx/>
                <a:uFillTx/>
              </a:endParaRPr>
            </a:p>
          </p:txBody>
        </p:sp>
      </p:grpSp>
      <p:sp>
        <p:nvSpPr>
          <p:cNvPr id="11" name="Rectangle 10"/>
          <p:cNvSpPr/>
          <p:nvPr/>
        </p:nvSpPr>
        <p:spPr bwMode="auto">
          <a:xfrm>
            <a:off x="8310707" y="3725830"/>
            <a:ext cx="1792129" cy="1792129"/>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Long time to insight</a:t>
            </a:r>
          </a:p>
        </p:txBody>
      </p:sp>
      <p:grpSp>
        <p:nvGrpSpPr>
          <p:cNvPr id="12" name="Group 11"/>
          <p:cNvGrpSpPr/>
          <p:nvPr/>
        </p:nvGrpSpPr>
        <p:grpSpPr>
          <a:xfrm>
            <a:off x="8711558" y="4087563"/>
            <a:ext cx="990425" cy="564041"/>
            <a:chOff x="5853213" y="1342263"/>
            <a:chExt cx="768565" cy="437693"/>
          </a:xfrm>
        </p:grpSpPr>
        <p:sp>
          <p:nvSpPr>
            <p:cNvPr id="13" name="Freeform 25"/>
            <p:cNvSpPr>
              <a:spLocks/>
            </p:cNvSpPr>
            <p:nvPr/>
          </p:nvSpPr>
          <p:spPr bwMode="black">
            <a:xfrm>
              <a:off x="5893403" y="1386355"/>
              <a:ext cx="153641" cy="147912"/>
            </a:xfrm>
            <a:custGeom>
              <a:avLst/>
              <a:gdLst>
                <a:gd name="T0" fmla="*/ 387 w 595"/>
                <a:gd name="T1" fmla="*/ 512 h 573"/>
                <a:gd name="T2" fmla="*/ 588 w 595"/>
                <a:gd name="T3" fmla="*/ 62 h 573"/>
                <a:gd name="T4" fmla="*/ 544 w 595"/>
                <a:gd name="T5" fmla="*/ 0 h 573"/>
                <a:gd name="T6" fmla="*/ 51 w 595"/>
                <a:gd name="T7" fmla="*/ 0 h 573"/>
                <a:gd name="T8" fmla="*/ 7 w 595"/>
                <a:gd name="T9" fmla="*/ 62 h 573"/>
                <a:gd name="T10" fmla="*/ 208 w 595"/>
                <a:gd name="T11" fmla="*/ 512 h 573"/>
                <a:gd name="T12" fmla="*/ 297 w 595"/>
                <a:gd name="T13" fmla="*/ 573 h 573"/>
                <a:gd name="T14" fmla="*/ 387 w 595"/>
                <a:gd name="T15" fmla="*/ 512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573">
                  <a:moveTo>
                    <a:pt x="387" y="512"/>
                  </a:moveTo>
                  <a:cubicBezTo>
                    <a:pt x="467" y="419"/>
                    <a:pt x="566" y="298"/>
                    <a:pt x="588" y="62"/>
                  </a:cubicBezTo>
                  <a:cubicBezTo>
                    <a:pt x="589" y="47"/>
                    <a:pt x="595" y="0"/>
                    <a:pt x="544" y="0"/>
                  </a:cubicBezTo>
                  <a:cubicBezTo>
                    <a:pt x="51" y="0"/>
                    <a:pt x="51" y="0"/>
                    <a:pt x="51" y="0"/>
                  </a:cubicBezTo>
                  <a:cubicBezTo>
                    <a:pt x="0" y="0"/>
                    <a:pt x="6" y="47"/>
                    <a:pt x="7" y="62"/>
                  </a:cubicBezTo>
                  <a:cubicBezTo>
                    <a:pt x="29" y="298"/>
                    <a:pt x="128" y="419"/>
                    <a:pt x="208" y="512"/>
                  </a:cubicBezTo>
                  <a:cubicBezTo>
                    <a:pt x="243" y="553"/>
                    <a:pt x="263" y="573"/>
                    <a:pt x="297" y="573"/>
                  </a:cubicBezTo>
                  <a:cubicBezTo>
                    <a:pt x="331" y="573"/>
                    <a:pt x="352" y="553"/>
                    <a:pt x="387" y="512"/>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4" name="Freeform 26"/>
            <p:cNvSpPr>
              <a:spLocks noEditPoints="1"/>
            </p:cNvSpPr>
            <p:nvPr/>
          </p:nvSpPr>
          <p:spPr bwMode="black">
            <a:xfrm>
              <a:off x="5853213"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5" name="Freeform 27"/>
            <p:cNvSpPr>
              <a:spLocks/>
            </p:cNvSpPr>
            <p:nvPr/>
          </p:nvSpPr>
          <p:spPr bwMode="black">
            <a:xfrm>
              <a:off x="6160854" y="1666888"/>
              <a:ext cx="150440" cy="74668"/>
            </a:xfrm>
            <a:custGeom>
              <a:avLst/>
              <a:gdLst>
                <a:gd name="T0" fmla="*/ 0 w 583"/>
                <a:gd name="T1" fmla="*/ 239 h 288"/>
                <a:gd name="T2" fmla="*/ 45 w 583"/>
                <a:gd name="T3" fmla="*/ 288 h 288"/>
                <a:gd name="T4" fmla="*/ 538 w 583"/>
                <a:gd name="T5" fmla="*/ 288 h 288"/>
                <a:gd name="T6" fmla="*/ 583 w 583"/>
                <a:gd name="T7" fmla="*/ 239 h 288"/>
                <a:gd name="T8" fmla="*/ 291 w 583"/>
                <a:gd name="T9" fmla="*/ 0 h 288"/>
                <a:gd name="T10" fmla="*/ 0 w 583"/>
                <a:gd name="T11" fmla="*/ 239 h 288"/>
              </a:gdLst>
              <a:ahLst/>
              <a:cxnLst>
                <a:cxn ang="0">
                  <a:pos x="T0" y="T1"/>
                </a:cxn>
                <a:cxn ang="0">
                  <a:pos x="T2" y="T3"/>
                </a:cxn>
                <a:cxn ang="0">
                  <a:pos x="T4" y="T5"/>
                </a:cxn>
                <a:cxn ang="0">
                  <a:pos x="T6" y="T7"/>
                </a:cxn>
                <a:cxn ang="0">
                  <a:pos x="T8" y="T9"/>
                </a:cxn>
                <a:cxn ang="0">
                  <a:pos x="T10" y="T11"/>
                </a:cxn>
              </a:cxnLst>
              <a:rect l="0" t="0" r="r" b="b"/>
              <a:pathLst>
                <a:path w="583" h="288">
                  <a:moveTo>
                    <a:pt x="0" y="239"/>
                  </a:moveTo>
                  <a:cubicBezTo>
                    <a:pt x="0" y="259"/>
                    <a:pt x="5" y="288"/>
                    <a:pt x="45" y="288"/>
                  </a:cubicBezTo>
                  <a:cubicBezTo>
                    <a:pt x="538" y="288"/>
                    <a:pt x="538" y="288"/>
                    <a:pt x="538" y="288"/>
                  </a:cubicBezTo>
                  <a:cubicBezTo>
                    <a:pt x="577" y="288"/>
                    <a:pt x="583" y="259"/>
                    <a:pt x="583" y="239"/>
                  </a:cubicBezTo>
                  <a:cubicBezTo>
                    <a:pt x="582" y="219"/>
                    <a:pt x="554" y="0"/>
                    <a:pt x="291" y="0"/>
                  </a:cubicBezTo>
                  <a:cubicBezTo>
                    <a:pt x="28" y="0"/>
                    <a:pt x="0" y="219"/>
                    <a:pt x="0" y="239"/>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6" name="Freeform 28"/>
            <p:cNvSpPr>
              <a:spLocks/>
            </p:cNvSpPr>
            <p:nvPr/>
          </p:nvSpPr>
          <p:spPr bwMode="black">
            <a:xfrm>
              <a:off x="6164053" y="1417289"/>
              <a:ext cx="143683" cy="116979"/>
            </a:xfrm>
            <a:custGeom>
              <a:avLst/>
              <a:gdLst>
                <a:gd name="T0" fmla="*/ 368 w 556"/>
                <a:gd name="T1" fmla="*/ 392 h 453"/>
                <a:gd name="T2" fmla="*/ 546 w 556"/>
                <a:gd name="T3" fmla="*/ 71 h 453"/>
                <a:gd name="T4" fmla="*/ 493 w 556"/>
                <a:gd name="T5" fmla="*/ 0 h 453"/>
                <a:gd name="T6" fmla="*/ 64 w 556"/>
                <a:gd name="T7" fmla="*/ 0 h 453"/>
                <a:gd name="T8" fmla="*/ 11 w 556"/>
                <a:gd name="T9" fmla="*/ 71 h 453"/>
                <a:gd name="T10" fmla="*/ 188 w 556"/>
                <a:gd name="T11" fmla="*/ 392 h 453"/>
                <a:gd name="T12" fmla="*/ 278 w 556"/>
                <a:gd name="T13" fmla="*/ 453 h 453"/>
                <a:gd name="T14" fmla="*/ 368 w 556"/>
                <a:gd name="T15" fmla="*/ 392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453">
                  <a:moveTo>
                    <a:pt x="368" y="392"/>
                  </a:moveTo>
                  <a:cubicBezTo>
                    <a:pt x="432" y="318"/>
                    <a:pt x="507" y="224"/>
                    <a:pt x="546" y="71"/>
                  </a:cubicBezTo>
                  <a:cubicBezTo>
                    <a:pt x="556" y="31"/>
                    <a:pt x="544" y="0"/>
                    <a:pt x="493" y="0"/>
                  </a:cubicBezTo>
                  <a:cubicBezTo>
                    <a:pt x="64" y="0"/>
                    <a:pt x="64" y="0"/>
                    <a:pt x="64" y="0"/>
                  </a:cubicBezTo>
                  <a:cubicBezTo>
                    <a:pt x="13" y="0"/>
                    <a:pt x="0" y="31"/>
                    <a:pt x="11" y="71"/>
                  </a:cubicBezTo>
                  <a:cubicBezTo>
                    <a:pt x="50" y="224"/>
                    <a:pt x="125" y="318"/>
                    <a:pt x="188" y="392"/>
                  </a:cubicBezTo>
                  <a:cubicBezTo>
                    <a:pt x="224" y="433"/>
                    <a:pt x="244" y="453"/>
                    <a:pt x="278" y="453"/>
                  </a:cubicBezTo>
                  <a:cubicBezTo>
                    <a:pt x="312" y="453"/>
                    <a:pt x="333" y="433"/>
                    <a:pt x="368" y="392"/>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7" name="Freeform 29"/>
            <p:cNvSpPr>
              <a:spLocks noEditPoints="1"/>
            </p:cNvSpPr>
            <p:nvPr/>
          </p:nvSpPr>
          <p:spPr bwMode="black">
            <a:xfrm>
              <a:off x="6118884"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8" name="Freeform 30"/>
            <p:cNvSpPr>
              <a:spLocks/>
            </p:cNvSpPr>
            <p:nvPr/>
          </p:nvSpPr>
          <p:spPr bwMode="black">
            <a:xfrm>
              <a:off x="6427948" y="1595779"/>
              <a:ext cx="153641" cy="145779"/>
            </a:xfrm>
            <a:custGeom>
              <a:avLst/>
              <a:gdLst>
                <a:gd name="T0" fmla="*/ 297 w 594"/>
                <a:gd name="T1" fmla="*/ 0 h 563"/>
                <a:gd name="T2" fmla="*/ 188 w 594"/>
                <a:gd name="T3" fmla="*/ 50 h 563"/>
                <a:gd name="T4" fmla="*/ 7 w 594"/>
                <a:gd name="T5" fmla="*/ 500 h 563"/>
                <a:gd name="T6" fmla="*/ 51 w 594"/>
                <a:gd name="T7" fmla="*/ 563 h 563"/>
                <a:gd name="T8" fmla="*/ 544 w 594"/>
                <a:gd name="T9" fmla="*/ 563 h 563"/>
                <a:gd name="T10" fmla="*/ 588 w 594"/>
                <a:gd name="T11" fmla="*/ 500 h 563"/>
                <a:gd name="T12" fmla="*/ 407 w 594"/>
                <a:gd name="T13" fmla="*/ 50 h 563"/>
                <a:gd name="T14" fmla="*/ 297 w 594"/>
                <a:gd name="T15" fmla="*/ 0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4" h="563">
                  <a:moveTo>
                    <a:pt x="297" y="0"/>
                  </a:moveTo>
                  <a:cubicBezTo>
                    <a:pt x="254" y="0"/>
                    <a:pt x="214" y="19"/>
                    <a:pt x="188" y="50"/>
                  </a:cubicBezTo>
                  <a:cubicBezTo>
                    <a:pt x="109" y="141"/>
                    <a:pt x="27" y="283"/>
                    <a:pt x="7" y="500"/>
                  </a:cubicBezTo>
                  <a:cubicBezTo>
                    <a:pt x="6" y="516"/>
                    <a:pt x="0" y="563"/>
                    <a:pt x="51" y="563"/>
                  </a:cubicBezTo>
                  <a:cubicBezTo>
                    <a:pt x="544" y="563"/>
                    <a:pt x="544" y="563"/>
                    <a:pt x="544" y="563"/>
                  </a:cubicBezTo>
                  <a:cubicBezTo>
                    <a:pt x="594" y="563"/>
                    <a:pt x="589" y="516"/>
                    <a:pt x="588" y="500"/>
                  </a:cubicBezTo>
                  <a:cubicBezTo>
                    <a:pt x="567" y="283"/>
                    <a:pt x="485" y="141"/>
                    <a:pt x="407" y="50"/>
                  </a:cubicBezTo>
                  <a:cubicBezTo>
                    <a:pt x="380" y="19"/>
                    <a:pt x="341" y="0"/>
                    <a:pt x="297" y="0"/>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9" name="Freeform 31"/>
            <p:cNvSpPr>
              <a:spLocks noEditPoints="1"/>
            </p:cNvSpPr>
            <p:nvPr/>
          </p:nvSpPr>
          <p:spPr bwMode="black">
            <a:xfrm>
              <a:off x="6387758"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3 w 905"/>
                <a:gd name="T39" fmla="*/ 1522 h 1693"/>
                <a:gd name="T40" fmla="*/ 329 w 905"/>
                <a:gd name="T41" fmla="*/ 1019 h 1693"/>
                <a:gd name="T42" fmla="*/ 428 w 905"/>
                <a:gd name="T43" fmla="*/ 845 h 1693"/>
                <a:gd name="T44" fmla="*/ 329 w 905"/>
                <a:gd name="T45" fmla="*/ 670 h 1693"/>
                <a:gd name="T46" fmla="*/ 113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5 w 905"/>
                <a:gd name="T59" fmla="*/ 670 h 1693"/>
                <a:gd name="T60" fmla="*/ 477 w 905"/>
                <a:gd name="T61" fmla="*/ 845 h 1693"/>
                <a:gd name="T62" fmla="*/ 575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19" y="1556"/>
                    <a:pt x="113" y="1541"/>
                    <a:pt x="113" y="1522"/>
                  </a:cubicBezTo>
                  <a:cubicBezTo>
                    <a:pt x="128" y="1235"/>
                    <a:pt x="243" y="1111"/>
                    <a:pt x="329" y="1019"/>
                  </a:cubicBezTo>
                  <a:cubicBezTo>
                    <a:pt x="382" y="963"/>
                    <a:pt x="428" y="914"/>
                    <a:pt x="428" y="845"/>
                  </a:cubicBezTo>
                  <a:cubicBezTo>
                    <a:pt x="428" y="776"/>
                    <a:pt x="382" y="727"/>
                    <a:pt x="329" y="670"/>
                  </a:cubicBezTo>
                  <a:cubicBezTo>
                    <a:pt x="243" y="578"/>
                    <a:pt x="128" y="458"/>
                    <a:pt x="113" y="171"/>
                  </a:cubicBezTo>
                  <a:cubicBezTo>
                    <a:pt x="113" y="152"/>
                    <a:pt x="119"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5" y="670"/>
                  </a:cubicBezTo>
                  <a:cubicBezTo>
                    <a:pt x="522" y="727"/>
                    <a:pt x="477" y="776"/>
                    <a:pt x="477" y="845"/>
                  </a:cubicBezTo>
                  <a:cubicBezTo>
                    <a:pt x="477" y="914"/>
                    <a:pt x="522" y="963"/>
                    <a:pt x="575"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grpSp>
      <p:grpSp>
        <p:nvGrpSpPr>
          <p:cNvPr id="20" name="Group 19"/>
          <p:cNvGrpSpPr/>
          <p:nvPr/>
        </p:nvGrpSpPr>
        <p:grpSpPr>
          <a:xfrm>
            <a:off x="10189048" y="3724610"/>
            <a:ext cx="1792129" cy="1792129"/>
            <a:chOff x="6370637" y="4716462"/>
            <a:chExt cx="1792383" cy="1792383"/>
          </a:xfrm>
          <a:solidFill>
            <a:schemeClr val="accent2">
              <a:lumMod val="75000"/>
            </a:schemeClr>
          </a:solidFill>
        </p:grpSpPr>
        <p:sp>
          <p:nvSpPr>
            <p:cNvPr id="21" name="Rectangle 20"/>
            <p:cNvSpPr/>
            <p:nvPr/>
          </p:nvSpPr>
          <p:spPr bwMode="auto">
            <a:xfrm>
              <a:off x="6370637" y="4716462"/>
              <a:ext cx="1792383" cy="1792383"/>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Productization</a:t>
              </a:r>
              <a:br>
                <a:rPr kumimoji="0" lang="en-US" sz="1372" b="0" i="0" u="none" strike="noStrike" kern="0" cap="none" spc="0" normalizeH="0" baseline="0" noProof="0" dirty="0">
                  <a:ln>
                    <a:noFill/>
                  </a:ln>
                  <a:solidFill>
                    <a:srgbClr val="FFFFFE"/>
                  </a:solidFill>
                  <a:effectLst/>
                  <a:uLnTx/>
                  <a:uFillTx/>
                </a:rPr>
              </a:br>
              <a:r>
                <a:rPr kumimoji="0" lang="en-US" sz="1372" b="0" i="0" u="none" strike="noStrike" kern="0" cap="none" spc="0" normalizeH="0" baseline="0" noProof="0" dirty="0">
                  <a:ln>
                    <a:noFill/>
                  </a:ln>
                  <a:solidFill>
                    <a:srgbClr val="FFFFFE"/>
                  </a:solidFill>
                  <a:effectLst/>
                  <a:uLnTx/>
                  <a:uFillTx/>
                </a:rPr>
                <a:t>Complexity</a:t>
              </a: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5909" y="4950608"/>
              <a:ext cx="821838" cy="821838"/>
            </a:xfrm>
            <a:prstGeom prst="rect">
              <a:avLst/>
            </a:prstGeom>
            <a:grpFill/>
          </p:spPr>
        </p:pic>
      </p:grpSp>
    </p:spTree>
    <p:extLst>
      <p:ext uri="{BB962C8B-B14F-4D97-AF65-F5344CB8AC3E}">
        <p14:creationId xmlns:p14="http://schemas.microsoft.com/office/powerpoint/2010/main" val="38078604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Skip</a:t>
            </a:r>
            <a:r>
              <a:rPr lang="es-ES" dirty="0"/>
              <a:t> </a:t>
            </a:r>
            <a:r>
              <a:rPr lang="es-ES" dirty="0" err="1"/>
              <a:t>Projection</a:t>
            </a:r>
            <a:r>
              <a:rPr lang="es-ES" dirty="0"/>
              <a:t> and </a:t>
            </a:r>
            <a:r>
              <a:rPr lang="es-ES" dirty="0" err="1"/>
              <a:t>Clean</a:t>
            </a:r>
            <a:r>
              <a:rPr lang="es-ES" dirty="0"/>
              <a:t> Up</a:t>
            </a:r>
          </a:p>
        </p:txBody>
      </p:sp>
      <p:pic>
        <p:nvPicPr>
          <p:cNvPr id="4" name="Picture 3"/>
          <p:cNvPicPr>
            <a:picLocks noChangeAspect="1"/>
          </p:cNvPicPr>
          <p:nvPr/>
        </p:nvPicPr>
        <p:blipFill>
          <a:blip r:embed="rId3"/>
          <a:stretch>
            <a:fillRect/>
          </a:stretch>
        </p:blipFill>
        <p:spPr>
          <a:xfrm>
            <a:off x="77784" y="1112123"/>
            <a:ext cx="12283273" cy="5882402"/>
          </a:xfrm>
          <a:prstGeom prst="rect">
            <a:avLst/>
          </a:prstGeom>
        </p:spPr>
      </p:pic>
    </p:spTree>
    <p:extLst>
      <p:ext uri="{BB962C8B-B14F-4D97-AF65-F5344CB8AC3E}">
        <p14:creationId xmlns:p14="http://schemas.microsoft.com/office/powerpoint/2010/main" val="38391160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One more thing…</a:t>
            </a:r>
            <a:endParaRPr lang="es-ES" dirty="0"/>
          </a:p>
        </p:txBody>
      </p:sp>
    </p:spTree>
    <p:extLst>
      <p:ext uri="{BB962C8B-B14F-4D97-AF65-F5344CB8AC3E}">
        <p14:creationId xmlns:p14="http://schemas.microsoft.com/office/powerpoint/2010/main" val="135298655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Draft bot</a:t>
            </a:r>
            <a:endParaRPr lang="es-ES" dirty="0"/>
          </a:p>
        </p:txBody>
      </p:sp>
      <p:pic>
        <p:nvPicPr>
          <p:cNvPr id="2" name="Picture 1"/>
          <p:cNvPicPr>
            <a:picLocks noChangeAspect="1"/>
          </p:cNvPicPr>
          <p:nvPr/>
        </p:nvPicPr>
        <p:blipFill>
          <a:blip r:embed="rId2"/>
          <a:stretch>
            <a:fillRect/>
          </a:stretch>
        </p:blipFill>
        <p:spPr>
          <a:xfrm>
            <a:off x="0" y="1668462"/>
            <a:ext cx="6120000" cy="4546709"/>
          </a:xfrm>
          <a:prstGeom prst="rect">
            <a:avLst/>
          </a:prstGeom>
        </p:spPr>
      </p:pic>
      <p:pic>
        <p:nvPicPr>
          <p:cNvPr id="3" name="Picture 2"/>
          <p:cNvPicPr>
            <a:picLocks noChangeAspect="1"/>
          </p:cNvPicPr>
          <p:nvPr/>
        </p:nvPicPr>
        <p:blipFill>
          <a:blip r:embed="rId3"/>
          <a:stretch>
            <a:fillRect/>
          </a:stretch>
        </p:blipFill>
        <p:spPr>
          <a:xfrm>
            <a:off x="6120000" y="2315418"/>
            <a:ext cx="6120000" cy="3252795"/>
          </a:xfrm>
          <a:prstGeom prst="rect">
            <a:avLst/>
          </a:prstGeom>
        </p:spPr>
      </p:pic>
    </p:spTree>
    <p:extLst>
      <p:ext uri="{BB962C8B-B14F-4D97-AF65-F5344CB8AC3E}">
        <p14:creationId xmlns:p14="http://schemas.microsoft.com/office/powerpoint/2010/main" val="32753748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Wrapping up…</a:t>
            </a:r>
            <a:endParaRPr lang="es-ES" dirty="0"/>
          </a:p>
        </p:txBody>
      </p:sp>
    </p:spTree>
    <p:extLst>
      <p:ext uri="{BB962C8B-B14F-4D97-AF65-F5344CB8AC3E}">
        <p14:creationId xmlns:p14="http://schemas.microsoft.com/office/powerpoint/2010/main" val="292897167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447098"/>
          </a:xfrm>
        </p:spPr>
        <p:txBody>
          <a:bodyPr/>
          <a:lstStyle/>
          <a:p>
            <a:pPr marL="0" indent="0">
              <a:buNone/>
            </a:pPr>
            <a:r>
              <a:rPr lang="en-US" dirty="0"/>
              <a:t>Know your data</a:t>
            </a:r>
          </a:p>
          <a:p>
            <a:pPr marL="0" indent="0">
              <a:buNone/>
            </a:pPr>
            <a:r>
              <a:rPr lang="en-US" dirty="0"/>
              <a:t>80% preparing – 20% analyzing</a:t>
            </a:r>
          </a:p>
          <a:p>
            <a:pPr marL="0" indent="0">
              <a:buNone/>
            </a:pPr>
            <a:r>
              <a:rPr lang="en-US" dirty="0"/>
              <a:t>Try different algorithms/adjustments</a:t>
            </a:r>
          </a:p>
          <a:p>
            <a:pPr marL="0" indent="0">
              <a:buNone/>
            </a:pPr>
            <a:endParaRPr lang="en-US" dirty="0"/>
          </a:p>
          <a:p>
            <a:pPr marL="0" indent="0">
              <a:buNone/>
            </a:pPr>
            <a:r>
              <a:rPr lang="en-US" dirty="0"/>
              <a:t>It will get better over time!</a:t>
            </a:r>
            <a:endParaRPr lang="es-ES" dirty="0"/>
          </a:p>
        </p:txBody>
      </p:sp>
      <p:sp>
        <p:nvSpPr>
          <p:cNvPr id="3" name="Title 2"/>
          <p:cNvSpPr>
            <a:spLocks noGrp="1"/>
          </p:cNvSpPr>
          <p:nvPr>
            <p:ph type="title"/>
          </p:nvPr>
        </p:nvSpPr>
        <p:spPr/>
        <p:txBody>
          <a:bodyPr/>
          <a:lstStyle/>
          <a:p>
            <a:r>
              <a:rPr lang="en-US" dirty="0"/>
              <a:t>Lessons learned…</a:t>
            </a:r>
            <a:endParaRPr lang="es-ES" dirty="0"/>
          </a:p>
        </p:txBody>
      </p:sp>
    </p:spTree>
    <p:extLst>
      <p:ext uri="{BB962C8B-B14F-4D97-AF65-F5344CB8AC3E}">
        <p14:creationId xmlns:p14="http://schemas.microsoft.com/office/powerpoint/2010/main" val="21497478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638799" cy="5478423"/>
          </a:xfrm>
        </p:spPr>
        <p:txBody>
          <a:bodyPr/>
          <a:lstStyle/>
          <a:p>
            <a:pPr marL="0" indent="0" algn="ctr">
              <a:buNone/>
            </a:pPr>
            <a:r>
              <a:rPr lang="en-US" dirty="0"/>
              <a:t>Just </a:t>
            </a:r>
            <a:r>
              <a:rPr lang="en-US" b="1" dirty="0"/>
              <a:t>12,89</a:t>
            </a:r>
            <a:r>
              <a:rPr lang="en-US" dirty="0"/>
              <a:t>? </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Two time MVP! </a:t>
            </a:r>
            <a:endParaRPr lang="es-ES" dirty="0"/>
          </a:p>
        </p:txBody>
      </p:sp>
      <p:sp>
        <p:nvSpPr>
          <p:cNvPr id="3" name="Title 2"/>
          <p:cNvSpPr>
            <a:spLocks noGrp="1"/>
          </p:cNvSpPr>
          <p:nvPr>
            <p:ph type="title"/>
          </p:nvPr>
        </p:nvSpPr>
        <p:spPr/>
        <p:txBody>
          <a:bodyPr/>
          <a:lstStyle/>
          <a:p>
            <a:r>
              <a:rPr lang="en-US" dirty="0"/>
              <a:t>…and some surprises!</a:t>
            </a:r>
            <a:endParaRPr lang="es-ES" dirty="0"/>
          </a:p>
        </p:txBody>
      </p:sp>
      <p:pic>
        <p:nvPicPr>
          <p:cNvPr id="3074" name="Picture 2" descr="http://assets.rappler.com/612F469A6EA84F6BAE882D2B94A4B421/img/8B69440D2EDE4852850AD2EAF5BB3FAC/stephen-curry-201605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0862"/>
            <a:ext cx="6096000" cy="4067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hecommittedgeneration.com/wp-content/uploads/2015/11/Ru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1820862"/>
            <a:ext cx="6019800" cy="406361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p:cNvSpPr txBox="1">
            <a:spLocks/>
          </p:cNvSpPr>
          <p:nvPr/>
        </p:nvSpPr>
        <p:spPr>
          <a:xfrm>
            <a:off x="6607175" y="1205594"/>
            <a:ext cx="5638799" cy="547842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t>No Durant? No </a:t>
            </a:r>
            <a:r>
              <a:rPr lang="en-US" dirty="0" err="1"/>
              <a:t>Ibaka</a:t>
            </a:r>
            <a:r>
              <a:rPr lang="en-US" dirty="0"/>
              <a:t>?</a:t>
            </a:r>
          </a:p>
          <a:p>
            <a:pPr marL="0" indent="0" algn="ctr">
              <a:buFont typeface="Arial" pitchFamily="34" charset="0"/>
              <a:buNone/>
            </a:pPr>
            <a:endParaRPr lang="en-US" dirty="0"/>
          </a:p>
          <a:p>
            <a:pPr marL="0" indent="0" algn="ctr">
              <a:buFont typeface="Arial" pitchFamily="34" charset="0"/>
              <a:buNone/>
            </a:pPr>
            <a:endParaRPr lang="en-US" dirty="0"/>
          </a:p>
          <a:p>
            <a:pPr marL="0" indent="0" algn="ctr">
              <a:buFont typeface="Arial" pitchFamily="34" charset="0"/>
              <a:buNone/>
            </a:pPr>
            <a:endParaRPr lang="en-US" dirty="0"/>
          </a:p>
          <a:p>
            <a:pPr marL="0" indent="0" algn="ctr">
              <a:buFont typeface="Arial" pitchFamily="34" charset="0"/>
              <a:buNone/>
            </a:pPr>
            <a:endParaRPr lang="en-US" dirty="0"/>
          </a:p>
          <a:p>
            <a:pPr marL="0" indent="0" algn="ctr">
              <a:buFont typeface="Arial" pitchFamily="34" charset="0"/>
              <a:buNone/>
            </a:pPr>
            <a:endParaRPr lang="en-US" dirty="0"/>
          </a:p>
          <a:p>
            <a:pPr marL="0" indent="0" algn="ctr">
              <a:buFont typeface="Arial" pitchFamily="34" charset="0"/>
              <a:buNone/>
            </a:pPr>
            <a:endParaRPr lang="en-US" dirty="0"/>
          </a:p>
          <a:p>
            <a:pPr marL="0" indent="0" algn="ctr">
              <a:buFont typeface="Arial" pitchFamily="34" charset="0"/>
              <a:buNone/>
            </a:pPr>
            <a:r>
              <a:rPr lang="en-US" dirty="0"/>
              <a:t>No problem! =&gt; </a:t>
            </a:r>
            <a:r>
              <a:rPr lang="en-US" b="1" dirty="0"/>
              <a:t>29,41</a:t>
            </a:r>
            <a:endParaRPr lang="es-ES" b="1" dirty="0"/>
          </a:p>
        </p:txBody>
      </p:sp>
    </p:spTree>
    <p:extLst>
      <p:ext uri="{BB962C8B-B14F-4D97-AF65-F5344CB8AC3E}">
        <p14:creationId xmlns:p14="http://schemas.microsoft.com/office/powerpoint/2010/main" val="416550604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5943599" cy="2179058"/>
          </a:xfrm>
        </p:spPr>
        <p:txBody>
          <a:bodyPr/>
          <a:lstStyle/>
          <a:p>
            <a:r>
              <a:rPr lang="en-US" dirty="0"/>
              <a:t>Thank you! </a:t>
            </a:r>
            <a:r>
              <a:rPr lang="en-US" dirty="0">
                <a:sym typeface="Wingdings" panose="05000000000000000000" pitchFamily="2" charset="2"/>
              </a:rPr>
              <a:t></a:t>
            </a:r>
            <a:endParaRPr lang="es-ES" dirty="0"/>
          </a:p>
        </p:txBody>
      </p:sp>
      <p:sp>
        <p:nvSpPr>
          <p:cNvPr id="3" name="Text Placeholder 2"/>
          <p:cNvSpPr>
            <a:spLocks noGrp="1"/>
          </p:cNvSpPr>
          <p:nvPr>
            <p:ph type="body" sz="quarter" idx="13"/>
          </p:nvPr>
        </p:nvSpPr>
        <p:spPr>
          <a:xfrm>
            <a:off x="3322637" y="4868862"/>
            <a:ext cx="4501423" cy="473422"/>
          </a:xfrm>
        </p:spPr>
        <p:txBody>
          <a:bodyPr/>
          <a:lstStyle/>
          <a:p>
            <a:r>
              <a:rPr lang="es-ES" b="1" dirty="0">
                <a:latin typeface="+mj-lt"/>
              </a:rPr>
              <a:t> </a:t>
            </a:r>
          </a:p>
        </p:txBody>
      </p:sp>
      <p:pic>
        <p:nvPicPr>
          <p:cNvPr id="5" name="Picture Placeholder 4"/>
          <p:cNvPicPr>
            <a:picLocks noGrp="1" noChangeAspect="1"/>
          </p:cNvPicPr>
          <p:nvPr>
            <p:ph type="pic" sz="quarter" idx="14"/>
          </p:nvPr>
        </p:nvPicPr>
        <p:blipFill>
          <a:blip r:embed="rId2"/>
          <a:srcRect/>
          <a:stretch>
            <a:fillRect/>
          </a:stretch>
        </p:blipFill>
        <p:spPr>
          <a:xfrm>
            <a:off x="8045450" y="1236663"/>
            <a:ext cx="3524250" cy="3524250"/>
          </a:xfrm>
        </p:spPr>
      </p:pic>
      <p:sp>
        <p:nvSpPr>
          <p:cNvPr id="4" name="Rectangle 3"/>
          <p:cNvSpPr/>
          <p:nvPr/>
        </p:nvSpPr>
        <p:spPr>
          <a:xfrm>
            <a:off x="427037" y="3307524"/>
            <a:ext cx="6216650" cy="923330"/>
          </a:xfrm>
          <a:prstGeom prst="rect">
            <a:avLst/>
          </a:prstGeom>
        </p:spPr>
        <p:txBody>
          <a:bodyPr>
            <a:spAutoFit/>
          </a:bodyPr>
          <a:lstStyle/>
          <a:p>
            <a:r>
              <a:rPr lang="es-ES_tradnl" dirty="0"/>
              <a:t>Gorka Madariaga</a:t>
            </a:r>
          </a:p>
          <a:p>
            <a:r>
              <a:rPr lang="es-ES_tradnl" dirty="0" err="1">
                <a:gradFill>
                  <a:gsLst>
                    <a:gs pos="0">
                      <a:srgbClr val="FFFFFF"/>
                    </a:gs>
                    <a:gs pos="100000">
                      <a:srgbClr val="FFFFFF"/>
                    </a:gs>
                  </a:gsLst>
                  <a:lin ang="5400000" scaled="0"/>
                </a:gradFill>
                <a:latin typeface="Segoe UI Light"/>
              </a:rPr>
              <a:t>Technical</a:t>
            </a:r>
            <a:r>
              <a:rPr lang="es-ES_tradnl" dirty="0">
                <a:gradFill>
                  <a:gsLst>
                    <a:gs pos="0">
                      <a:srgbClr val="FFFFFF"/>
                    </a:gs>
                    <a:gs pos="100000">
                      <a:srgbClr val="FFFFFF"/>
                    </a:gs>
                  </a:gsLst>
                  <a:lin ang="5400000" scaled="0"/>
                </a:gradFill>
                <a:latin typeface="Segoe UI Light"/>
              </a:rPr>
              <a:t> </a:t>
            </a:r>
            <a:r>
              <a:rPr lang="es-ES_tradnl" dirty="0" err="1">
                <a:gradFill>
                  <a:gsLst>
                    <a:gs pos="0">
                      <a:srgbClr val="FFFFFF"/>
                    </a:gs>
                    <a:gs pos="100000">
                      <a:srgbClr val="FFFFFF"/>
                    </a:gs>
                  </a:gsLst>
                  <a:lin ang="5400000" scaled="0"/>
                </a:gradFill>
                <a:latin typeface="Segoe UI Light"/>
              </a:rPr>
              <a:t>Evangelist</a:t>
            </a:r>
            <a:endParaRPr lang="es-ES_tradnl" dirty="0">
              <a:gradFill>
                <a:gsLst>
                  <a:gs pos="0">
                    <a:srgbClr val="FFFFFF"/>
                  </a:gs>
                  <a:gs pos="100000">
                    <a:srgbClr val="FFFFFF"/>
                  </a:gs>
                </a:gsLst>
                <a:lin ang="5400000" scaled="0"/>
              </a:gradFill>
              <a:latin typeface="Segoe UI Light"/>
            </a:endParaRPr>
          </a:p>
          <a:p>
            <a:r>
              <a:rPr lang="es-ES_tradnl" dirty="0">
                <a:gradFill>
                  <a:gsLst>
                    <a:gs pos="0">
                      <a:srgbClr val="FFFFFF"/>
                    </a:gs>
                    <a:gs pos="100000">
                      <a:srgbClr val="FFFFFF"/>
                    </a:gs>
                  </a:gsLst>
                  <a:lin ang="5400000" scaled="0"/>
                </a:gradFill>
                <a:latin typeface="Segoe UI Light"/>
              </a:rPr>
              <a:t>@Gk_8 – gorkma@microsoft.com</a:t>
            </a:r>
          </a:p>
        </p:txBody>
      </p:sp>
      <p:sp>
        <p:nvSpPr>
          <p:cNvPr id="6" name="Rectangle 5"/>
          <p:cNvSpPr/>
          <p:nvPr/>
        </p:nvSpPr>
        <p:spPr bwMode="auto">
          <a:xfrm>
            <a:off x="8045450" y="4760913"/>
            <a:ext cx="3524250" cy="565149"/>
          </a:xfrm>
          <a:prstGeom prst="rect">
            <a:avLst/>
          </a:prstGeom>
          <a:solidFill>
            <a:srgbClr val="0B72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400" dirty="0">
                <a:gradFill>
                  <a:gsLst>
                    <a:gs pos="0">
                      <a:srgbClr val="FFFFFF"/>
                    </a:gs>
                    <a:gs pos="100000">
                      <a:srgbClr val="FFFFFF"/>
                    </a:gs>
                  </a:gsLst>
                  <a:lin ang="5400000" scaled="0"/>
                </a:gradFill>
                <a:latin typeface="+mj-lt"/>
              </a:rPr>
              <a:t>http://aka.ms/mts61</a:t>
            </a:r>
          </a:p>
        </p:txBody>
      </p:sp>
    </p:spTree>
    <p:extLst>
      <p:ext uri="{BB962C8B-B14F-4D97-AF65-F5344CB8AC3E}">
        <p14:creationId xmlns:p14="http://schemas.microsoft.com/office/powerpoint/2010/main" val="25447524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27864"/>
          </a:xfrm>
        </p:spPr>
        <p:txBody>
          <a:bodyPr/>
          <a:lstStyle/>
          <a:p>
            <a:pPr marL="0" indent="0">
              <a:buNone/>
            </a:pPr>
            <a:r>
              <a:rPr lang="es-ES" sz="3200" dirty="0" err="1"/>
              <a:t>Answering</a:t>
            </a:r>
            <a:r>
              <a:rPr lang="es-ES" sz="3200" dirty="0"/>
              <a:t> </a:t>
            </a:r>
            <a:r>
              <a:rPr lang="es-ES" sz="3200" dirty="0" err="1"/>
              <a:t>questions</a:t>
            </a:r>
            <a:r>
              <a:rPr lang="es-ES" sz="3200" dirty="0"/>
              <a:t> </a:t>
            </a:r>
            <a:r>
              <a:rPr lang="es-ES" sz="3200" dirty="0" err="1"/>
              <a:t>with</a:t>
            </a:r>
            <a:r>
              <a:rPr lang="es-ES" sz="3200" dirty="0"/>
              <a:t> </a:t>
            </a:r>
            <a:r>
              <a:rPr lang="es-ES" sz="3200" dirty="0" err="1"/>
              <a:t>experience</a:t>
            </a:r>
            <a:endParaRPr lang="es-ES" sz="3200" dirty="0"/>
          </a:p>
        </p:txBody>
      </p:sp>
      <p:sp>
        <p:nvSpPr>
          <p:cNvPr id="3" name="Title 2"/>
          <p:cNvSpPr>
            <a:spLocks noGrp="1"/>
          </p:cNvSpPr>
          <p:nvPr>
            <p:ph type="title"/>
          </p:nvPr>
        </p:nvSpPr>
        <p:spPr/>
        <p:txBody>
          <a:bodyPr/>
          <a:lstStyle/>
          <a:p>
            <a:r>
              <a:rPr lang="es-ES" dirty="0"/>
              <a:t>Microsoft &amp; Machine </a:t>
            </a:r>
            <a:r>
              <a:rPr lang="es-ES" dirty="0" err="1"/>
              <a:t>Learning</a:t>
            </a:r>
            <a:endParaRPr lang="es-ES" dirty="0"/>
          </a:p>
        </p:txBody>
      </p:sp>
      <p:sp>
        <p:nvSpPr>
          <p:cNvPr id="54" name="Right Arrow 53"/>
          <p:cNvSpPr/>
          <p:nvPr/>
        </p:nvSpPr>
        <p:spPr bwMode="auto">
          <a:xfrm>
            <a:off x="46037" y="2611899"/>
            <a:ext cx="12327215" cy="326281"/>
          </a:xfrm>
          <a:prstGeom prst="rightArrow">
            <a:avLst/>
          </a:prstGeom>
          <a:solidFill>
            <a:schemeClr val="bg2">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solidFill>
                  <a:srgbClr val="FFFFFF">
                    <a:alpha val="0"/>
                  </a:srgbClr>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p:cNvGrpSpPr/>
          <p:nvPr/>
        </p:nvGrpSpPr>
        <p:grpSpPr>
          <a:xfrm>
            <a:off x="474338" y="2582862"/>
            <a:ext cx="1463040" cy="2494511"/>
            <a:chOff x="474338" y="2983951"/>
            <a:chExt cx="1463040" cy="2494511"/>
          </a:xfrm>
          <a:solidFill>
            <a:schemeClr val="accent2">
              <a:lumMod val="75000"/>
            </a:schemeClr>
          </a:solidFill>
        </p:grpSpPr>
        <p:sp>
          <p:nvSpPr>
            <p:cNvPr id="34" name="Rectangle 33"/>
            <p:cNvSpPr/>
            <p:nvPr/>
          </p:nvSpPr>
          <p:spPr bwMode="auto">
            <a:xfrm>
              <a:off x="474338"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Research formed</a:t>
              </a:r>
            </a:p>
          </p:txBody>
        </p:sp>
        <p:sp>
          <p:nvSpPr>
            <p:cNvPr id="40" name="Rectangle 39"/>
            <p:cNvSpPr/>
            <p:nvPr/>
          </p:nvSpPr>
          <p:spPr bwMode="auto">
            <a:xfrm>
              <a:off x="1192141"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Oval 40"/>
            <p:cNvSpPr/>
            <p:nvPr/>
          </p:nvSpPr>
          <p:spPr bwMode="auto">
            <a:xfrm>
              <a:off x="1140558" y="3649285"/>
              <a:ext cx="130598" cy="114643"/>
            </a:xfrm>
            <a:prstGeom prst="ellipse">
              <a:avLst/>
            </a:prstGeom>
            <a:grpFill/>
            <a:ln w="9525" cap="flat" cmpd="sng" algn="ctr">
              <a:solidFill>
                <a:schemeClr val="accent2">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Rectangle 54"/>
            <p:cNvSpPr/>
            <p:nvPr/>
          </p:nvSpPr>
          <p:spPr bwMode="auto">
            <a:xfrm>
              <a:off x="658232"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1991</a:t>
              </a:r>
            </a:p>
          </p:txBody>
        </p:sp>
      </p:grpSp>
      <p:grpSp>
        <p:nvGrpSpPr>
          <p:cNvPr id="67" name="Group 66"/>
          <p:cNvGrpSpPr/>
          <p:nvPr/>
        </p:nvGrpSpPr>
        <p:grpSpPr>
          <a:xfrm>
            <a:off x="8902383" y="2582862"/>
            <a:ext cx="1463040" cy="2494511"/>
            <a:chOff x="8902383" y="2983951"/>
            <a:chExt cx="1463040" cy="2494511"/>
          </a:xfrm>
          <a:solidFill>
            <a:schemeClr val="accent2">
              <a:lumMod val="75000"/>
            </a:schemeClr>
          </a:solidFill>
        </p:grpSpPr>
        <p:sp>
          <p:nvSpPr>
            <p:cNvPr id="39" name="Rectangle 38"/>
            <p:cNvSpPr/>
            <p:nvPr/>
          </p:nvSpPr>
          <p:spPr bwMode="auto">
            <a:xfrm>
              <a:off x="8902383"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Skype Translator launches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chemeClr val="accent2">
                      <a:lumMod val="60000"/>
                      <a:lumOff val="40000"/>
                    </a:schemeClr>
                  </a:solidFill>
                  <a:effectLst/>
                  <a:uLnTx/>
                  <a:uFillTx/>
                  <a:ea typeface="Segoe UI" pitchFamily="34" charset="0"/>
                  <a:cs typeface="Segoe UI" pitchFamily="34" charset="0"/>
                </a:rPr>
                <a:t>What is that person saying?</a:t>
              </a:r>
              <a:r>
                <a:rPr kumimoji="0" lang="en-US" sz="1600" b="0" i="0" u="none" strike="noStrike" kern="0" cap="none" spc="0" normalizeH="0" baseline="0" noProof="0" dirty="0">
                  <a:ln>
                    <a:noFill/>
                  </a:ln>
                  <a:solidFill>
                    <a:schemeClr val="accent2">
                      <a:lumMod val="60000"/>
                      <a:lumOff val="40000"/>
                    </a:schemeClr>
                  </a:solidFill>
                  <a:effectLst/>
                  <a:uLnTx/>
                  <a:uFillTx/>
                </a:rPr>
                <a:t> </a:t>
              </a: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1600" b="0" i="0" u="none" strike="noStrike" kern="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44" name="Rectangle 43"/>
            <p:cNvSpPr/>
            <p:nvPr/>
          </p:nvSpPr>
          <p:spPr bwMode="auto">
            <a:xfrm>
              <a:off x="9620186"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Oval 44"/>
            <p:cNvSpPr/>
            <p:nvPr/>
          </p:nvSpPr>
          <p:spPr bwMode="auto">
            <a:xfrm>
              <a:off x="9568603"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Rectangle 55"/>
            <p:cNvSpPr/>
            <p:nvPr/>
          </p:nvSpPr>
          <p:spPr bwMode="auto">
            <a:xfrm>
              <a:off x="9086277"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2014</a:t>
              </a:r>
            </a:p>
          </p:txBody>
        </p:sp>
      </p:grpSp>
      <p:grpSp>
        <p:nvGrpSpPr>
          <p:cNvPr id="65" name="Group 64"/>
          <p:cNvGrpSpPr/>
          <p:nvPr/>
        </p:nvGrpSpPr>
        <p:grpSpPr>
          <a:xfrm>
            <a:off x="5531165" y="2582862"/>
            <a:ext cx="1463040" cy="2494511"/>
            <a:chOff x="5531165" y="2983951"/>
            <a:chExt cx="1463040" cy="2494511"/>
          </a:xfrm>
          <a:solidFill>
            <a:schemeClr val="accent2">
              <a:lumMod val="75000"/>
            </a:schemeClr>
          </a:solidFill>
        </p:grpSpPr>
        <p:sp>
          <p:nvSpPr>
            <p:cNvPr id="38" name="Rectangle 37"/>
            <p:cNvSpPr/>
            <p:nvPr/>
          </p:nvSpPr>
          <p:spPr bwMode="auto">
            <a:xfrm>
              <a:off x="5531165"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Bing search launches</a:t>
              </a:r>
            </a:p>
            <a:p>
              <a:pPr marL="0" marR="0" lvl="0" indent="0" algn="ctr" defTabSz="932472" eaLnBrk="1" fontAlgn="base" latinLnBrk="0" hangingPunct="1">
                <a:lnSpc>
                  <a:spcPct val="100000"/>
                </a:lnSpc>
                <a:spcBef>
                  <a:spcPts val="600"/>
                </a:spcBef>
                <a:spcAft>
                  <a:spcPct val="0"/>
                </a:spcAft>
                <a:buClrTx/>
                <a:buSzTx/>
                <a:buFontTx/>
                <a:buNone/>
                <a:tabLst/>
                <a:defRPr/>
              </a:pPr>
              <a:b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IN" sz="1600" b="0" i="0" u="none" strike="noStrike" kern="0" cap="none" spc="0" normalizeH="0" baseline="0" noProof="0" dirty="0">
                  <a:ln>
                    <a:noFill/>
                  </a:ln>
                  <a:solidFill>
                    <a:schemeClr val="accent2">
                      <a:lumMod val="60000"/>
                      <a:lumOff val="40000"/>
                    </a:schemeClr>
                  </a:solidFill>
                  <a:effectLst/>
                  <a:uLnTx/>
                  <a:uFillTx/>
                  <a:latin typeface="Segoe UI"/>
                  <a:ea typeface="Segoe UI" pitchFamily="34" charset="0"/>
                  <a:cs typeface="Segoe UI" pitchFamily="34" charset="0"/>
                </a:rPr>
                <a:t>Which searches are most relevant? </a:t>
              </a:r>
            </a:p>
          </p:txBody>
        </p:sp>
        <p:sp>
          <p:nvSpPr>
            <p:cNvPr id="48" name="Rectangle 47"/>
            <p:cNvSpPr/>
            <p:nvPr/>
          </p:nvSpPr>
          <p:spPr bwMode="auto">
            <a:xfrm>
              <a:off x="6248968"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 name="Oval 48"/>
            <p:cNvSpPr/>
            <p:nvPr/>
          </p:nvSpPr>
          <p:spPr bwMode="auto">
            <a:xfrm>
              <a:off x="6197385"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Rectangle 56"/>
            <p:cNvSpPr/>
            <p:nvPr/>
          </p:nvSpPr>
          <p:spPr bwMode="auto">
            <a:xfrm>
              <a:off x="5715059"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2009</a:t>
              </a:r>
            </a:p>
          </p:txBody>
        </p:sp>
      </p:grpSp>
      <p:grpSp>
        <p:nvGrpSpPr>
          <p:cNvPr id="63" name="Group 62"/>
          <p:cNvGrpSpPr/>
          <p:nvPr/>
        </p:nvGrpSpPr>
        <p:grpSpPr>
          <a:xfrm>
            <a:off x="2159947" y="2582862"/>
            <a:ext cx="1463040" cy="2494511"/>
            <a:chOff x="2159947" y="2983951"/>
            <a:chExt cx="1463040" cy="2494511"/>
          </a:xfrm>
          <a:solidFill>
            <a:schemeClr val="accent2">
              <a:lumMod val="75000"/>
            </a:schemeClr>
          </a:solidFill>
        </p:grpSpPr>
        <p:sp>
          <p:nvSpPr>
            <p:cNvPr id="37" name="Rectangle 36"/>
            <p:cNvSpPr/>
            <p:nvPr/>
          </p:nvSpPr>
          <p:spPr bwMode="auto">
            <a:xfrm>
              <a:off x="2159947"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 Hotmail launches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lumMod val="60000"/>
                      <a:lumOff val="40000"/>
                    </a:schemeClr>
                  </a:solidFill>
                  <a:effectLst/>
                  <a:uLnTx/>
                  <a:uFillTx/>
                  <a:latin typeface="Segoe UI"/>
                  <a:ea typeface="+mn-ea"/>
                  <a:cs typeface="+mn-cs"/>
                </a:rPr>
                <a:t>Which email is junk? </a:t>
              </a:r>
            </a:p>
          </p:txBody>
        </p:sp>
        <p:sp>
          <p:nvSpPr>
            <p:cNvPr id="52" name="Rectangle 51"/>
            <p:cNvSpPr/>
            <p:nvPr/>
          </p:nvSpPr>
          <p:spPr bwMode="auto">
            <a:xfrm>
              <a:off x="2877750"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Oval 52"/>
            <p:cNvSpPr/>
            <p:nvPr/>
          </p:nvSpPr>
          <p:spPr bwMode="auto">
            <a:xfrm>
              <a:off x="2826167"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Rectangle 57"/>
            <p:cNvSpPr/>
            <p:nvPr/>
          </p:nvSpPr>
          <p:spPr bwMode="auto">
            <a:xfrm>
              <a:off x="2343841"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1997</a:t>
              </a:r>
            </a:p>
          </p:txBody>
        </p:sp>
      </p:grpSp>
      <p:grpSp>
        <p:nvGrpSpPr>
          <p:cNvPr id="68" name="Group 67"/>
          <p:cNvGrpSpPr/>
          <p:nvPr/>
        </p:nvGrpSpPr>
        <p:grpSpPr>
          <a:xfrm>
            <a:off x="10587990" y="2582862"/>
            <a:ext cx="1463040" cy="2494511"/>
            <a:chOff x="10587990" y="2983951"/>
            <a:chExt cx="1463040" cy="2494511"/>
          </a:xfrm>
          <a:solidFill>
            <a:schemeClr val="accent2">
              <a:lumMod val="75000"/>
            </a:schemeClr>
          </a:solidFill>
        </p:grpSpPr>
        <p:sp>
          <p:nvSpPr>
            <p:cNvPr id="36" name="Rectangle 35"/>
            <p:cNvSpPr/>
            <p:nvPr/>
          </p:nvSpPr>
          <p:spPr bwMode="auto">
            <a:xfrm>
              <a:off x="10587990"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Azure Machine Learning launches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chemeClr val="accent2">
                      <a:lumMod val="60000"/>
                      <a:lumOff val="40000"/>
                    </a:schemeClr>
                  </a:solidFill>
                  <a:effectLst/>
                  <a:uLnTx/>
                  <a:uFillTx/>
                  <a:ea typeface="Segoe UI" pitchFamily="34" charset="0"/>
                  <a:cs typeface="Segoe UI" pitchFamily="34" charset="0"/>
                </a:rPr>
                <a:t>What will happen next?</a:t>
              </a:r>
              <a:endParaRPr kumimoji="0" lang="en-US" sz="1600" b="0" i="0" u="none" strike="noStrike" kern="0" cap="none" spc="0" normalizeH="0" baseline="0" noProof="0" dirty="0">
                <a:ln>
                  <a:noFill/>
                </a:ln>
                <a:solidFill>
                  <a:schemeClr val="accent2">
                    <a:lumMod val="60000"/>
                    <a:lumOff val="40000"/>
                  </a:schemeClr>
                </a:solidFill>
                <a:effectLst/>
                <a:uLnTx/>
                <a:uFillTx/>
              </a:endParaRPr>
            </a:p>
          </p:txBody>
        </p:sp>
        <p:sp>
          <p:nvSpPr>
            <p:cNvPr id="42" name="Rectangle 41"/>
            <p:cNvSpPr/>
            <p:nvPr/>
          </p:nvSpPr>
          <p:spPr bwMode="auto">
            <a:xfrm>
              <a:off x="11305794"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Oval 42"/>
            <p:cNvSpPr/>
            <p:nvPr/>
          </p:nvSpPr>
          <p:spPr bwMode="auto">
            <a:xfrm>
              <a:off x="11254211"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9" name="Rectangle 58"/>
            <p:cNvSpPr/>
            <p:nvPr/>
          </p:nvSpPr>
          <p:spPr bwMode="auto">
            <a:xfrm>
              <a:off x="10771885"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2014</a:t>
              </a:r>
            </a:p>
          </p:txBody>
        </p:sp>
      </p:grpSp>
      <p:grpSp>
        <p:nvGrpSpPr>
          <p:cNvPr id="66" name="Group 65"/>
          <p:cNvGrpSpPr/>
          <p:nvPr/>
        </p:nvGrpSpPr>
        <p:grpSpPr>
          <a:xfrm>
            <a:off x="7216774" y="2582862"/>
            <a:ext cx="1463040" cy="2494511"/>
            <a:chOff x="7216774" y="2983951"/>
            <a:chExt cx="1463040" cy="2494511"/>
          </a:xfrm>
          <a:solidFill>
            <a:schemeClr val="accent2">
              <a:lumMod val="75000"/>
            </a:schemeClr>
          </a:solidFill>
        </p:grpSpPr>
        <p:sp>
          <p:nvSpPr>
            <p:cNvPr id="35" name="Rectangle 34"/>
            <p:cNvSpPr/>
            <p:nvPr/>
          </p:nvSpPr>
          <p:spPr bwMode="auto">
            <a:xfrm>
              <a:off x="7216774"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Kinect launches</a:t>
              </a:r>
            </a:p>
            <a:p>
              <a:pPr marL="0" marR="0" lvl="0" indent="0" algn="ctr" defTabSz="932472" eaLnBrk="1" fontAlgn="base" latinLnBrk="0" hangingPunct="1">
                <a:lnSpc>
                  <a:spcPct val="100000"/>
                </a:lnSpc>
                <a:spcBef>
                  <a:spcPts val="600"/>
                </a:spcBef>
                <a:spcAft>
                  <a:spcPct val="0"/>
                </a:spcAft>
                <a:buClrTx/>
                <a:buSzTx/>
                <a:buFontTx/>
                <a:buNone/>
                <a:tabLst/>
                <a:defRPr/>
              </a:pPr>
              <a:b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IN" sz="1600" b="0" i="0" u="none" strike="noStrike" kern="0" cap="none" spc="0" normalizeH="0" baseline="0" noProof="0" dirty="0">
                  <a:ln>
                    <a:noFill/>
                  </a:ln>
                  <a:solidFill>
                    <a:schemeClr val="accent2">
                      <a:lumMod val="60000"/>
                      <a:lumOff val="40000"/>
                    </a:schemeClr>
                  </a:solidFill>
                  <a:effectLst/>
                  <a:uLnTx/>
                  <a:uFillTx/>
                  <a:latin typeface="Segoe UI"/>
                  <a:ea typeface="Segoe UI" pitchFamily="34" charset="0"/>
                  <a:cs typeface="Segoe UI" pitchFamily="34" charset="0"/>
                </a:rPr>
                <a:t>What does that motion “mean”?</a:t>
              </a:r>
            </a:p>
          </p:txBody>
        </p:sp>
        <p:sp>
          <p:nvSpPr>
            <p:cNvPr id="46" name="Rectangle 45"/>
            <p:cNvSpPr/>
            <p:nvPr/>
          </p:nvSpPr>
          <p:spPr bwMode="auto">
            <a:xfrm>
              <a:off x="7934577"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Oval 46"/>
            <p:cNvSpPr/>
            <p:nvPr/>
          </p:nvSpPr>
          <p:spPr bwMode="auto">
            <a:xfrm>
              <a:off x="7882994"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0" name="Rectangle 59"/>
            <p:cNvSpPr/>
            <p:nvPr/>
          </p:nvSpPr>
          <p:spPr bwMode="auto">
            <a:xfrm>
              <a:off x="7400668"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2010</a:t>
              </a:r>
            </a:p>
          </p:txBody>
        </p:sp>
      </p:grpSp>
      <p:grpSp>
        <p:nvGrpSpPr>
          <p:cNvPr id="64" name="Group 63"/>
          <p:cNvGrpSpPr/>
          <p:nvPr/>
        </p:nvGrpSpPr>
        <p:grpSpPr>
          <a:xfrm>
            <a:off x="3845556" y="2582862"/>
            <a:ext cx="1463040" cy="2494511"/>
            <a:chOff x="3845556" y="2983951"/>
            <a:chExt cx="1463040" cy="2494511"/>
          </a:xfrm>
          <a:solidFill>
            <a:schemeClr val="accent2">
              <a:lumMod val="75000"/>
            </a:schemeClr>
          </a:solidFill>
        </p:grpSpPr>
        <p:sp>
          <p:nvSpPr>
            <p:cNvPr id="33" name="Rectangle 32"/>
            <p:cNvSpPr/>
            <p:nvPr/>
          </p:nvSpPr>
          <p:spPr bwMode="auto">
            <a:xfrm>
              <a:off x="3845556"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Bing maps</a:t>
              </a:r>
              <a:br>
                <a:rPr kumimoji="0" lang="en-US" sz="1600" b="0" i="0" u="none" strike="noStrike" kern="0" cap="none" spc="0" normalizeH="0" baseline="0" noProof="0" dirty="0">
                  <a:ln>
                    <a:noFill/>
                  </a:ln>
                  <a:solidFill>
                    <a:srgbClr val="FFFFFF"/>
                  </a:solidFill>
                  <a:effectLst/>
                  <a:uLnTx/>
                  <a:uFillTx/>
                  <a:latin typeface="Segoe UI"/>
                  <a:ea typeface="+mn-ea"/>
                  <a:cs typeface="+mn-cs"/>
                </a:rPr>
              </a:br>
              <a:r>
                <a:rPr kumimoji="0" lang="en-US" sz="1600" b="0" i="0" u="none" strike="noStrike" kern="0" cap="none" spc="0" normalizeH="0" baseline="0" noProof="0" dirty="0">
                  <a:ln>
                    <a:noFill/>
                  </a:ln>
                  <a:solidFill>
                    <a:srgbClr val="FFFFFF"/>
                  </a:solidFill>
                  <a:effectLst/>
                  <a:uLnTx/>
                  <a:uFillTx/>
                  <a:latin typeface="Segoe UI"/>
                  <a:ea typeface="+mn-ea"/>
                  <a:cs typeface="+mn-cs"/>
                </a:rPr>
                <a:t>launches</a:t>
              </a:r>
            </a:p>
            <a:p>
              <a:pPr marL="0" marR="0" lvl="0" indent="0" algn="ctr" defTabSz="932472" eaLnBrk="1" fontAlgn="base" latinLnBrk="0" hangingPunct="1">
                <a:lnSpc>
                  <a:spcPct val="100000"/>
                </a:lnSpc>
                <a:spcBef>
                  <a:spcPts val="600"/>
                </a:spcBef>
                <a:spcAft>
                  <a:spcPct val="0"/>
                </a:spcAft>
                <a:buClrTx/>
                <a:buSzTx/>
                <a:buFontTx/>
                <a:buNone/>
                <a:tabLst/>
                <a:defRPr/>
              </a:pPr>
              <a:br>
                <a:rPr kumimoji="0" lang="en-US" sz="1600" b="0" i="0" u="none" strike="noStrike" kern="0" cap="none" spc="0" normalizeH="0" baseline="0" noProof="0" dirty="0">
                  <a:ln>
                    <a:noFill/>
                  </a:ln>
                  <a:solidFill>
                    <a:srgbClr val="FFFFFF"/>
                  </a:solidFill>
                  <a:effectLst/>
                  <a:uLnTx/>
                  <a:uFillTx/>
                  <a:latin typeface="Segoe UI"/>
                  <a:ea typeface="+mn-ea"/>
                  <a:cs typeface="+mn-cs"/>
                </a:rPr>
              </a:br>
              <a:r>
                <a:rPr kumimoji="0" lang="en-US" sz="1600" b="0" i="0" u="none" strike="noStrike" kern="0" cap="none" spc="0" normalizeH="0" baseline="0" noProof="0" dirty="0">
                  <a:ln>
                    <a:noFill/>
                  </a:ln>
                  <a:solidFill>
                    <a:schemeClr val="accent2">
                      <a:lumMod val="60000"/>
                      <a:lumOff val="40000"/>
                    </a:schemeClr>
                  </a:solidFill>
                  <a:effectLst/>
                  <a:uLnTx/>
                  <a:uFillTx/>
                  <a:latin typeface="Segoe UI"/>
                  <a:ea typeface="+mn-ea"/>
                  <a:cs typeface="+mn-cs"/>
                </a:rPr>
                <a:t>What’s the best way home?  </a:t>
              </a: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Rectangle 49"/>
            <p:cNvSpPr/>
            <p:nvPr/>
          </p:nvSpPr>
          <p:spPr bwMode="auto">
            <a:xfrm>
              <a:off x="4563359"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1" name="Oval 50"/>
            <p:cNvSpPr/>
            <p:nvPr/>
          </p:nvSpPr>
          <p:spPr bwMode="auto">
            <a:xfrm>
              <a:off x="4511776"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 name="Rectangle 60"/>
            <p:cNvSpPr/>
            <p:nvPr/>
          </p:nvSpPr>
          <p:spPr bwMode="auto">
            <a:xfrm>
              <a:off x="4029450"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2008</a:t>
              </a:r>
            </a:p>
          </p:txBody>
        </p:sp>
      </p:grpSp>
    </p:spTree>
    <p:extLst>
      <p:ext uri="{BB962C8B-B14F-4D97-AF65-F5344CB8AC3E}">
        <p14:creationId xmlns:p14="http://schemas.microsoft.com/office/powerpoint/2010/main" val="1400514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anim calcmode="lin" valueType="num">
                                      <p:cBhvr>
                                        <p:cTn id="8" dur="500" fill="hold"/>
                                        <p:tgtEl>
                                          <p:spTgt spid="62"/>
                                        </p:tgtEl>
                                        <p:attrNameLst>
                                          <p:attrName>ppt_x</p:attrName>
                                        </p:attrNameLst>
                                      </p:cBhvr>
                                      <p:tavLst>
                                        <p:tav tm="0">
                                          <p:val>
                                            <p:strVal val="#ppt_x"/>
                                          </p:val>
                                        </p:tav>
                                        <p:tav tm="100000">
                                          <p:val>
                                            <p:strVal val="#ppt_x"/>
                                          </p:val>
                                        </p:tav>
                                      </p:tavLst>
                                    </p:anim>
                                    <p:anim calcmode="lin" valueType="num">
                                      <p:cBhvr>
                                        <p:cTn id="9" dur="5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anim calcmode="lin" valueType="num">
                                      <p:cBhvr>
                                        <p:cTn id="13" dur="500" fill="hold"/>
                                        <p:tgtEl>
                                          <p:spTgt spid="63"/>
                                        </p:tgtEl>
                                        <p:attrNameLst>
                                          <p:attrName>ppt_x</p:attrName>
                                        </p:attrNameLst>
                                      </p:cBhvr>
                                      <p:tavLst>
                                        <p:tav tm="0">
                                          <p:val>
                                            <p:strVal val="#ppt_x"/>
                                          </p:val>
                                        </p:tav>
                                        <p:tav tm="100000">
                                          <p:val>
                                            <p:strVal val="#ppt_x"/>
                                          </p:val>
                                        </p:tav>
                                      </p:tavLst>
                                    </p:anim>
                                    <p:anim calcmode="lin" valueType="num">
                                      <p:cBhvr>
                                        <p:cTn id="14" dur="500" fill="hold"/>
                                        <p:tgtEl>
                                          <p:spTgt spid="6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anim calcmode="lin" valueType="num">
                                      <p:cBhvr>
                                        <p:cTn id="18" dur="500" fill="hold"/>
                                        <p:tgtEl>
                                          <p:spTgt spid="64"/>
                                        </p:tgtEl>
                                        <p:attrNameLst>
                                          <p:attrName>ppt_x</p:attrName>
                                        </p:attrNameLst>
                                      </p:cBhvr>
                                      <p:tavLst>
                                        <p:tav tm="0">
                                          <p:val>
                                            <p:strVal val="#ppt_x"/>
                                          </p:val>
                                        </p:tav>
                                        <p:tav tm="100000">
                                          <p:val>
                                            <p:strVal val="#ppt_x"/>
                                          </p:val>
                                        </p:tav>
                                      </p:tavLst>
                                    </p:anim>
                                    <p:anim calcmode="lin" valueType="num">
                                      <p:cBhvr>
                                        <p:cTn id="19" dur="5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anim calcmode="lin" valueType="num">
                                      <p:cBhvr>
                                        <p:cTn id="23" dur="500" fill="hold"/>
                                        <p:tgtEl>
                                          <p:spTgt spid="65"/>
                                        </p:tgtEl>
                                        <p:attrNameLst>
                                          <p:attrName>ppt_x</p:attrName>
                                        </p:attrNameLst>
                                      </p:cBhvr>
                                      <p:tavLst>
                                        <p:tav tm="0">
                                          <p:val>
                                            <p:strVal val="#ppt_x"/>
                                          </p:val>
                                        </p:tav>
                                        <p:tav tm="100000">
                                          <p:val>
                                            <p:strVal val="#ppt_x"/>
                                          </p:val>
                                        </p:tav>
                                      </p:tavLst>
                                    </p:anim>
                                    <p:anim calcmode="lin" valueType="num">
                                      <p:cBhvr>
                                        <p:cTn id="24" dur="500" fill="hold"/>
                                        <p:tgtEl>
                                          <p:spTgt spid="6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anim calcmode="lin" valueType="num">
                                      <p:cBhvr>
                                        <p:cTn id="28" dur="500" fill="hold"/>
                                        <p:tgtEl>
                                          <p:spTgt spid="66"/>
                                        </p:tgtEl>
                                        <p:attrNameLst>
                                          <p:attrName>ppt_x</p:attrName>
                                        </p:attrNameLst>
                                      </p:cBhvr>
                                      <p:tavLst>
                                        <p:tav tm="0">
                                          <p:val>
                                            <p:strVal val="#ppt_x"/>
                                          </p:val>
                                        </p:tav>
                                        <p:tav tm="100000">
                                          <p:val>
                                            <p:strVal val="#ppt_x"/>
                                          </p:val>
                                        </p:tav>
                                      </p:tavLst>
                                    </p:anim>
                                    <p:anim calcmode="lin" valueType="num">
                                      <p:cBhvr>
                                        <p:cTn id="29" dur="500" fill="hold"/>
                                        <p:tgtEl>
                                          <p:spTgt spid="6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anim calcmode="lin" valueType="num">
                                      <p:cBhvr>
                                        <p:cTn id="33" dur="500" fill="hold"/>
                                        <p:tgtEl>
                                          <p:spTgt spid="67"/>
                                        </p:tgtEl>
                                        <p:attrNameLst>
                                          <p:attrName>ppt_x</p:attrName>
                                        </p:attrNameLst>
                                      </p:cBhvr>
                                      <p:tavLst>
                                        <p:tav tm="0">
                                          <p:val>
                                            <p:strVal val="#ppt_x"/>
                                          </p:val>
                                        </p:tav>
                                        <p:tav tm="100000">
                                          <p:val>
                                            <p:strVal val="#ppt_x"/>
                                          </p:val>
                                        </p:tav>
                                      </p:tavLst>
                                    </p:anim>
                                    <p:anim calcmode="lin" valueType="num">
                                      <p:cBhvr>
                                        <p:cTn id="34" dur="500" fill="hold"/>
                                        <p:tgtEl>
                                          <p:spTgt spid="6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anim calcmode="lin" valueType="num">
                                      <p:cBhvr>
                                        <p:cTn id="38" dur="500" fill="hold"/>
                                        <p:tgtEl>
                                          <p:spTgt spid="68"/>
                                        </p:tgtEl>
                                        <p:attrNameLst>
                                          <p:attrName>ppt_x</p:attrName>
                                        </p:attrNameLst>
                                      </p:cBhvr>
                                      <p:tavLst>
                                        <p:tav tm="0">
                                          <p:val>
                                            <p:strVal val="#ppt_x"/>
                                          </p:val>
                                        </p:tav>
                                        <p:tav tm="100000">
                                          <p:val>
                                            <p:strVal val="#ppt_x"/>
                                          </p:val>
                                        </p:tav>
                                      </p:tavLst>
                                    </p:anim>
                                    <p:anim calcmode="lin" valueType="num">
                                      <p:cBhvr>
                                        <p:cTn id="39"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3042216" y="1592262"/>
            <a:ext cx="1517152" cy="1517153"/>
            <a:chOff x="3042216" y="1592262"/>
            <a:chExt cx="1517152" cy="1517153"/>
          </a:xfrm>
          <a:solidFill>
            <a:srgbClr val="008DB5">
              <a:alpha val="20000"/>
            </a:srgbClr>
          </a:solidFill>
        </p:grpSpPr>
        <p:sp>
          <p:nvSpPr>
            <p:cNvPr id="104" name="Rectangle 103"/>
            <p:cNvSpPr/>
            <p:nvPr/>
          </p:nvSpPr>
          <p:spPr bwMode="auto">
            <a:xfrm>
              <a:off x="3042216" y="1592262"/>
              <a:ext cx="1517152" cy="1517153"/>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Telemetry data analysis</a:t>
              </a:r>
            </a:p>
          </p:txBody>
        </p:sp>
        <p:sp>
          <p:nvSpPr>
            <p:cNvPr id="105" name="Freeform 346"/>
            <p:cNvSpPr>
              <a:spLocks noChangeAspect="1" noEditPoints="1"/>
            </p:cNvSpPr>
            <p:nvPr/>
          </p:nvSpPr>
          <p:spPr bwMode="auto">
            <a:xfrm>
              <a:off x="3312577" y="1899278"/>
              <a:ext cx="913857" cy="567222"/>
            </a:xfrm>
            <a:custGeom>
              <a:avLst/>
              <a:gdLst>
                <a:gd name="T0" fmla="*/ 0 w 319"/>
                <a:gd name="T1" fmla="*/ 122 h 198"/>
                <a:gd name="T2" fmla="*/ 50 w 319"/>
                <a:gd name="T3" fmla="*/ 122 h 198"/>
                <a:gd name="T4" fmla="*/ 50 w 319"/>
                <a:gd name="T5" fmla="*/ 198 h 198"/>
                <a:gd name="T6" fmla="*/ 0 w 319"/>
                <a:gd name="T7" fmla="*/ 198 h 198"/>
                <a:gd name="T8" fmla="*/ 0 w 319"/>
                <a:gd name="T9" fmla="*/ 122 h 198"/>
                <a:gd name="T10" fmla="*/ 69 w 319"/>
                <a:gd name="T11" fmla="*/ 198 h 198"/>
                <a:gd name="T12" fmla="*/ 119 w 319"/>
                <a:gd name="T13" fmla="*/ 198 h 198"/>
                <a:gd name="T14" fmla="*/ 119 w 319"/>
                <a:gd name="T15" fmla="*/ 28 h 198"/>
                <a:gd name="T16" fmla="*/ 69 w 319"/>
                <a:gd name="T17" fmla="*/ 28 h 198"/>
                <a:gd name="T18" fmla="*/ 69 w 319"/>
                <a:gd name="T19" fmla="*/ 198 h 198"/>
                <a:gd name="T20" fmla="*/ 135 w 319"/>
                <a:gd name="T21" fmla="*/ 198 h 198"/>
                <a:gd name="T22" fmla="*/ 185 w 319"/>
                <a:gd name="T23" fmla="*/ 198 h 198"/>
                <a:gd name="T24" fmla="*/ 185 w 319"/>
                <a:gd name="T25" fmla="*/ 59 h 198"/>
                <a:gd name="T26" fmla="*/ 135 w 319"/>
                <a:gd name="T27" fmla="*/ 59 h 198"/>
                <a:gd name="T28" fmla="*/ 135 w 319"/>
                <a:gd name="T29" fmla="*/ 198 h 198"/>
                <a:gd name="T30" fmla="*/ 201 w 319"/>
                <a:gd name="T31" fmla="*/ 198 h 198"/>
                <a:gd name="T32" fmla="*/ 251 w 319"/>
                <a:gd name="T33" fmla="*/ 198 h 198"/>
                <a:gd name="T34" fmla="*/ 251 w 319"/>
                <a:gd name="T35" fmla="*/ 151 h 198"/>
                <a:gd name="T36" fmla="*/ 201 w 319"/>
                <a:gd name="T37" fmla="*/ 151 h 198"/>
                <a:gd name="T38" fmla="*/ 201 w 319"/>
                <a:gd name="T39" fmla="*/ 198 h 198"/>
                <a:gd name="T40" fmla="*/ 270 w 319"/>
                <a:gd name="T41" fmla="*/ 198 h 198"/>
                <a:gd name="T42" fmla="*/ 319 w 319"/>
                <a:gd name="T43" fmla="*/ 198 h 198"/>
                <a:gd name="T44" fmla="*/ 319 w 319"/>
                <a:gd name="T45" fmla="*/ 0 h 198"/>
                <a:gd name="T46" fmla="*/ 270 w 319"/>
                <a:gd name="T47" fmla="*/ 0 h 198"/>
                <a:gd name="T48" fmla="*/ 270 w 319"/>
                <a:gd name="T4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9" h="198">
                  <a:moveTo>
                    <a:pt x="0" y="122"/>
                  </a:moveTo>
                  <a:lnTo>
                    <a:pt x="50" y="122"/>
                  </a:lnTo>
                  <a:lnTo>
                    <a:pt x="50" y="198"/>
                  </a:lnTo>
                  <a:lnTo>
                    <a:pt x="0" y="198"/>
                  </a:lnTo>
                  <a:lnTo>
                    <a:pt x="0" y="122"/>
                  </a:lnTo>
                  <a:close/>
                  <a:moveTo>
                    <a:pt x="69" y="198"/>
                  </a:moveTo>
                  <a:lnTo>
                    <a:pt x="119" y="198"/>
                  </a:lnTo>
                  <a:lnTo>
                    <a:pt x="119" y="28"/>
                  </a:lnTo>
                  <a:lnTo>
                    <a:pt x="69" y="28"/>
                  </a:lnTo>
                  <a:lnTo>
                    <a:pt x="69" y="198"/>
                  </a:lnTo>
                  <a:close/>
                  <a:moveTo>
                    <a:pt x="135" y="198"/>
                  </a:moveTo>
                  <a:lnTo>
                    <a:pt x="185" y="198"/>
                  </a:lnTo>
                  <a:lnTo>
                    <a:pt x="185" y="59"/>
                  </a:lnTo>
                  <a:lnTo>
                    <a:pt x="135" y="59"/>
                  </a:lnTo>
                  <a:lnTo>
                    <a:pt x="135" y="198"/>
                  </a:lnTo>
                  <a:close/>
                  <a:moveTo>
                    <a:pt x="201" y="198"/>
                  </a:moveTo>
                  <a:lnTo>
                    <a:pt x="251" y="198"/>
                  </a:lnTo>
                  <a:lnTo>
                    <a:pt x="251" y="151"/>
                  </a:lnTo>
                  <a:lnTo>
                    <a:pt x="201" y="151"/>
                  </a:lnTo>
                  <a:lnTo>
                    <a:pt x="201" y="198"/>
                  </a:lnTo>
                  <a:close/>
                  <a:moveTo>
                    <a:pt x="270" y="198"/>
                  </a:moveTo>
                  <a:lnTo>
                    <a:pt x="319" y="198"/>
                  </a:lnTo>
                  <a:lnTo>
                    <a:pt x="319" y="0"/>
                  </a:lnTo>
                  <a:lnTo>
                    <a:pt x="270" y="0"/>
                  </a:lnTo>
                  <a:lnTo>
                    <a:pt x="270" y="19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sp>
        <p:nvSpPr>
          <p:cNvPr id="3" name="Title 2"/>
          <p:cNvSpPr>
            <a:spLocks noGrp="1"/>
          </p:cNvSpPr>
          <p:nvPr>
            <p:ph type="title"/>
          </p:nvPr>
        </p:nvSpPr>
        <p:spPr/>
        <p:txBody>
          <a:bodyPr/>
          <a:lstStyle/>
          <a:p>
            <a:r>
              <a:rPr lang="en-US" dirty="0"/>
              <a:t>What can Azure ML do for you…? </a:t>
            </a:r>
            <a:endParaRPr lang="es-ES" dirty="0"/>
          </a:p>
        </p:txBody>
      </p:sp>
      <p:grpSp>
        <p:nvGrpSpPr>
          <p:cNvPr id="76" name="Group 75"/>
          <p:cNvGrpSpPr/>
          <p:nvPr/>
        </p:nvGrpSpPr>
        <p:grpSpPr>
          <a:xfrm>
            <a:off x="6265476" y="1592262"/>
            <a:ext cx="1517152" cy="1517153"/>
            <a:chOff x="6265476" y="1592262"/>
            <a:chExt cx="1517152" cy="1517153"/>
          </a:xfrm>
          <a:solidFill>
            <a:schemeClr val="accent2">
              <a:lumMod val="75000"/>
            </a:schemeClr>
          </a:solidFill>
        </p:grpSpPr>
        <p:sp>
          <p:nvSpPr>
            <p:cNvPr id="77" name="Rectangle 76"/>
            <p:cNvSpPr/>
            <p:nvPr/>
          </p:nvSpPr>
          <p:spPr bwMode="auto">
            <a:xfrm>
              <a:off x="626547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Social network analysis</a:t>
              </a:r>
            </a:p>
          </p:txBody>
        </p:sp>
        <p:sp>
          <p:nvSpPr>
            <p:cNvPr id="78" name="Freeform 133"/>
            <p:cNvSpPr>
              <a:spLocks noChangeAspect="1" noEditPoints="1"/>
            </p:cNvSpPr>
            <p:nvPr/>
          </p:nvSpPr>
          <p:spPr bwMode="black">
            <a:xfrm>
              <a:off x="6708716" y="1886743"/>
              <a:ext cx="630671" cy="631825"/>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79" name="Group 78"/>
          <p:cNvGrpSpPr/>
          <p:nvPr/>
        </p:nvGrpSpPr>
        <p:grpSpPr>
          <a:xfrm>
            <a:off x="6265476" y="3192462"/>
            <a:ext cx="1517152" cy="1517153"/>
            <a:chOff x="6265476" y="3192462"/>
            <a:chExt cx="1517152" cy="1517153"/>
          </a:xfrm>
          <a:solidFill>
            <a:schemeClr val="accent2">
              <a:lumMod val="75000"/>
            </a:schemeClr>
          </a:solidFill>
        </p:grpSpPr>
        <p:sp>
          <p:nvSpPr>
            <p:cNvPr id="80" name="Rectangle 79"/>
            <p:cNvSpPr/>
            <p:nvPr/>
          </p:nvSpPr>
          <p:spPr bwMode="auto">
            <a:xfrm>
              <a:off x="626547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Weather forecasting</a:t>
              </a:r>
            </a:p>
          </p:txBody>
        </p:sp>
        <p:grpSp>
          <p:nvGrpSpPr>
            <p:cNvPr id="81" name="Group 80"/>
            <p:cNvGrpSpPr>
              <a:grpSpLocks noChangeAspect="1"/>
            </p:cNvGrpSpPr>
            <p:nvPr/>
          </p:nvGrpSpPr>
          <p:grpSpPr>
            <a:xfrm>
              <a:off x="6610429" y="3403896"/>
              <a:ext cx="819863" cy="693196"/>
              <a:chOff x="-88900" y="4770438"/>
              <a:chExt cx="1500188" cy="1268412"/>
            </a:xfrm>
            <a:grpFill/>
          </p:grpSpPr>
          <p:sp>
            <p:nvSpPr>
              <p:cNvPr id="82" name="Freeform 73"/>
              <p:cNvSpPr>
                <a:spLocks noEditPoints="1"/>
              </p:cNvSpPr>
              <p:nvPr/>
            </p:nvSpPr>
            <p:spPr bwMode="auto">
              <a:xfrm>
                <a:off x="-88900" y="4770438"/>
                <a:ext cx="1500188" cy="828675"/>
              </a:xfrm>
              <a:custGeom>
                <a:avLst/>
                <a:gdLst>
                  <a:gd name="T0" fmla="*/ 312 w 400"/>
                  <a:gd name="T1" fmla="*/ 221 h 221"/>
                  <a:gd name="T2" fmla="*/ 45 w 400"/>
                  <a:gd name="T3" fmla="*/ 221 h 221"/>
                  <a:gd name="T4" fmla="*/ 0 w 400"/>
                  <a:gd name="T5" fmla="*/ 176 h 221"/>
                  <a:gd name="T6" fmla="*/ 34 w 400"/>
                  <a:gd name="T7" fmla="*/ 132 h 221"/>
                  <a:gd name="T8" fmla="*/ 87 w 400"/>
                  <a:gd name="T9" fmla="*/ 92 h 221"/>
                  <a:gd name="T10" fmla="*/ 183 w 400"/>
                  <a:gd name="T11" fmla="*/ 0 h 221"/>
                  <a:gd name="T12" fmla="*/ 270 w 400"/>
                  <a:gd name="T13" fmla="*/ 55 h 221"/>
                  <a:gd name="T14" fmla="*/ 312 w 400"/>
                  <a:gd name="T15" fmla="*/ 44 h 221"/>
                  <a:gd name="T16" fmla="*/ 400 w 400"/>
                  <a:gd name="T17" fmla="*/ 133 h 221"/>
                  <a:gd name="T18" fmla="*/ 312 w 400"/>
                  <a:gd name="T19" fmla="*/ 221 h 221"/>
                  <a:gd name="T20" fmla="*/ 45 w 400"/>
                  <a:gd name="T21" fmla="*/ 162 h 221"/>
                  <a:gd name="T22" fmla="*/ 31 w 400"/>
                  <a:gd name="T23" fmla="*/ 176 h 221"/>
                  <a:gd name="T24" fmla="*/ 45 w 400"/>
                  <a:gd name="T25" fmla="*/ 190 h 221"/>
                  <a:gd name="T26" fmla="*/ 312 w 400"/>
                  <a:gd name="T27" fmla="*/ 190 h 221"/>
                  <a:gd name="T28" fmla="*/ 369 w 400"/>
                  <a:gd name="T29" fmla="*/ 133 h 221"/>
                  <a:gd name="T30" fmla="*/ 312 w 400"/>
                  <a:gd name="T31" fmla="*/ 76 h 221"/>
                  <a:gd name="T32" fmla="*/ 272 w 400"/>
                  <a:gd name="T33" fmla="*/ 91 h 221"/>
                  <a:gd name="T34" fmla="*/ 252 w 400"/>
                  <a:gd name="T35" fmla="*/ 111 h 221"/>
                  <a:gd name="T36" fmla="*/ 246 w 400"/>
                  <a:gd name="T37" fmla="*/ 83 h 221"/>
                  <a:gd name="T38" fmla="*/ 183 w 400"/>
                  <a:gd name="T39" fmla="*/ 31 h 221"/>
                  <a:gd name="T40" fmla="*/ 118 w 400"/>
                  <a:gd name="T41" fmla="*/ 96 h 221"/>
                  <a:gd name="T42" fmla="*/ 118 w 400"/>
                  <a:gd name="T43" fmla="*/ 105 h 221"/>
                  <a:gd name="T44" fmla="*/ 121 w 400"/>
                  <a:gd name="T45" fmla="*/ 126 h 221"/>
                  <a:gd name="T46" fmla="*/ 100 w 400"/>
                  <a:gd name="T47" fmla="*/ 123 h 221"/>
                  <a:gd name="T48" fmla="*/ 94 w 400"/>
                  <a:gd name="T49" fmla="*/ 122 h 221"/>
                  <a:gd name="T50" fmla="*/ 61 w 400"/>
                  <a:gd name="T51" fmla="*/ 149 h 221"/>
                  <a:gd name="T52" fmla="*/ 59 w 400"/>
                  <a:gd name="T53" fmla="*/ 162 h 221"/>
                  <a:gd name="T54" fmla="*/ 46 w 400"/>
                  <a:gd name="T55" fmla="*/ 162 h 221"/>
                  <a:gd name="T56" fmla="*/ 45 w 400"/>
                  <a:gd name="T57" fmla="*/ 16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1">
                    <a:moveTo>
                      <a:pt x="312" y="221"/>
                    </a:moveTo>
                    <a:cubicBezTo>
                      <a:pt x="45" y="221"/>
                      <a:pt x="45" y="221"/>
                      <a:pt x="45" y="221"/>
                    </a:cubicBezTo>
                    <a:cubicBezTo>
                      <a:pt x="20" y="221"/>
                      <a:pt x="0" y="201"/>
                      <a:pt x="0" y="176"/>
                    </a:cubicBezTo>
                    <a:cubicBezTo>
                      <a:pt x="0" y="155"/>
                      <a:pt x="15" y="137"/>
                      <a:pt x="34" y="132"/>
                    </a:cubicBezTo>
                    <a:cubicBezTo>
                      <a:pt x="43" y="110"/>
                      <a:pt x="63" y="94"/>
                      <a:pt x="87" y="92"/>
                    </a:cubicBezTo>
                    <a:cubicBezTo>
                      <a:pt x="89" y="41"/>
                      <a:pt x="131" y="0"/>
                      <a:pt x="183" y="0"/>
                    </a:cubicBezTo>
                    <a:cubicBezTo>
                      <a:pt x="220" y="0"/>
                      <a:pt x="254" y="22"/>
                      <a:pt x="270" y="55"/>
                    </a:cubicBezTo>
                    <a:cubicBezTo>
                      <a:pt x="282" y="48"/>
                      <a:pt x="297" y="44"/>
                      <a:pt x="312" y="44"/>
                    </a:cubicBezTo>
                    <a:cubicBezTo>
                      <a:pt x="360" y="44"/>
                      <a:pt x="400" y="84"/>
                      <a:pt x="400" y="133"/>
                    </a:cubicBezTo>
                    <a:cubicBezTo>
                      <a:pt x="400" y="181"/>
                      <a:pt x="360" y="221"/>
                      <a:pt x="312" y="221"/>
                    </a:cubicBezTo>
                    <a:close/>
                    <a:moveTo>
                      <a:pt x="45" y="162"/>
                    </a:moveTo>
                    <a:cubicBezTo>
                      <a:pt x="37" y="162"/>
                      <a:pt x="31" y="168"/>
                      <a:pt x="31" y="176"/>
                    </a:cubicBezTo>
                    <a:cubicBezTo>
                      <a:pt x="31" y="183"/>
                      <a:pt x="37" y="190"/>
                      <a:pt x="45" y="190"/>
                    </a:cubicBezTo>
                    <a:cubicBezTo>
                      <a:pt x="312" y="190"/>
                      <a:pt x="312" y="190"/>
                      <a:pt x="312" y="190"/>
                    </a:cubicBezTo>
                    <a:cubicBezTo>
                      <a:pt x="343" y="190"/>
                      <a:pt x="369" y="164"/>
                      <a:pt x="369" y="133"/>
                    </a:cubicBezTo>
                    <a:cubicBezTo>
                      <a:pt x="369" y="101"/>
                      <a:pt x="343" y="76"/>
                      <a:pt x="312" y="76"/>
                    </a:cubicBezTo>
                    <a:cubicBezTo>
                      <a:pt x="297" y="76"/>
                      <a:pt x="283" y="81"/>
                      <a:pt x="272" y="91"/>
                    </a:cubicBezTo>
                    <a:cubicBezTo>
                      <a:pt x="252" y="111"/>
                      <a:pt x="252" y="111"/>
                      <a:pt x="252" y="111"/>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3"/>
                      <a:pt x="100" y="123"/>
                      <a:pt x="100" y="123"/>
                    </a:cubicBezTo>
                    <a:cubicBezTo>
                      <a:pt x="98" y="122"/>
                      <a:pt x="96" y="122"/>
                      <a:pt x="94" y="122"/>
                    </a:cubicBezTo>
                    <a:cubicBezTo>
                      <a:pt x="78" y="122"/>
                      <a:pt x="64" y="134"/>
                      <a:pt x="61" y="149"/>
                    </a:cubicBezTo>
                    <a:cubicBezTo>
                      <a:pt x="59" y="162"/>
                      <a:pt x="59" y="162"/>
                      <a:pt x="59" y="162"/>
                    </a:cubicBezTo>
                    <a:cubicBezTo>
                      <a:pt x="46" y="162"/>
                      <a:pt x="46" y="162"/>
                      <a:pt x="46" y="162"/>
                    </a:cubicBezTo>
                    <a:cubicBezTo>
                      <a:pt x="45" y="162"/>
                      <a:pt x="45" y="162"/>
                      <a:pt x="45"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83" name="Freeform 75"/>
              <p:cNvSpPr>
                <a:spLocks/>
              </p:cNvSpPr>
              <p:nvPr/>
            </p:nvSpPr>
            <p:spPr bwMode="auto">
              <a:xfrm>
                <a:off x="123825" y="5727700"/>
                <a:ext cx="230188" cy="311150"/>
              </a:xfrm>
              <a:custGeom>
                <a:avLst/>
                <a:gdLst>
                  <a:gd name="T0" fmla="*/ 61 w 61"/>
                  <a:gd name="T1" fmla="*/ 0 h 83"/>
                  <a:gd name="T2" fmla="*/ 57 w 61"/>
                  <a:gd name="T3" fmla="*/ 52 h 83"/>
                  <a:gd name="T4" fmla="*/ 18 w 61"/>
                  <a:gd name="T5" fmla="*/ 73 h 83"/>
                  <a:gd name="T6" fmla="*/ 18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6" y="20"/>
                      <a:pt x="59" y="30"/>
                      <a:pt x="57" y="52"/>
                    </a:cubicBezTo>
                    <a:cubicBezTo>
                      <a:pt x="56" y="73"/>
                      <a:pt x="34" y="83"/>
                      <a:pt x="18" y="73"/>
                    </a:cubicBezTo>
                    <a:cubicBezTo>
                      <a:pt x="3" y="64"/>
                      <a:pt x="0" y="41"/>
                      <a:pt x="18" y="29"/>
                    </a:cubicBezTo>
                    <a:cubicBezTo>
                      <a:pt x="36" y="17"/>
                      <a:pt x="46" y="15"/>
                      <a:pt x="6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84" name="Freeform 77"/>
              <p:cNvSpPr>
                <a:spLocks/>
              </p:cNvSpPr>
              <p:nvPr/>
            </p:nvSpPr>
            <p:spPr bwMode="auto">
              <a:xfrm>
                <a:off x="536575" y="5727700"/>
                <a:ext cx="225425" cy="311150"/>
              </a:xfrm>
              <a:custGeom>
                <a:avLst/>
                <a:gdLst>
                  <a:gd name="T0" fmla="*/ 60 w 60"/>
                  <a:gd name="T1" fmla="*/ 0 h 83"/>
                  <a:gd name="T2" fmla="*/ 56 w 60"/>
                  <a:gd name="T3" fmla="*/ 52 h 83"/>
                  <a:gd name="T4" fmla="*/ 17 w 60"/>
                  <a:gd name="T5" fmla="*/ 73 h 83"/>
                  <a:gd name="T6" fmla="*/ 17 w 60"/>
                  <a:gd name="T7" fmla="*/ 29 h 83"/>
                  <a:gd name="T8" fmla="*/ 60 w 60"/>
                  <a:gd name="T9" fmla="*/ 0 h 83"/>
                </a:gdLst>
                <a:ahLst/>
                <a:cxnLst>
                  <a:cxn ang="0">
                    <a:pos x="T0" y="T1"/>
                  </a:cxn>
                  <a:cxn ang="0">
                    <a:pos x="T2" y="T3"/>
                  </a:cxn>
                  <a:cxn ang="0">
                    <a:pos x="T4" y="T5"/>
                  </a:cxn>
                  <a:cxn ang="0">
                    <a:pos x="T6" y="T7"/>
                  </a:cxn>
                  <a:cxn ang="0">
                    <a:pos x="T8" y="T9"/>
                  </a:cxn>
                </a:cxnLst>
                <a:rect l="0" t="0" r="r" b="b"/>
                <a:pathLst>
                  <a:path w="60" h="83">
                    <a:moveTo>
                      <a:pt x="60" y="0"/>
                    </a:moveTo>
                    <a:cubicBezTo>
                      <a:pt x="54" y="20"/>
                      <a:pt x="57" y="30"/>
                      <a:pt x="56" y="52"/>
                    </a:cubicBezTo>
                    <a:cubicBezTo>
                      <a:pt x="54" y="73"/>
                      <a:pt x="33" y="83"/>
                      <a:pt x="17" y="73"/>
                    </a:cubicBezTo>
                    <a:cubicBezTo>
                      <a:pt x="1" y="64"/>
                      <a:pt x="0" y="41"/>
                      <a:pt x="17" y="29"/>
                    </a:cubicBezTo>
                    <a:cubicBezTo>
                      <a:pt x="36" y="17"/>
                      <a:pt x="45" y="15"/>
                      <a:pt x="6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85" name="Freeform 79"/>
              <p:cNvSpPr>
                <a:spLocks/>
              </p:cNvSpPr>
              <p:nvPr/>
            </p:nvSpPr>
            <p:spPr bwMode="auto">
              <a:xfrm>
                <a:off x="949325" y="5727700"/>
                <a:ext cx="228600" cy="311150"/>
              </a:xfrm>
              <a:custGeom>
                <a:avLst/>
                <a:gdLst>
                  <a:gd name="T0" fmla="*/ 61 w 61"/>
                  <a:gd name="T1" fmla="*/ 0 h 83"/>
                  <a:gd name="T2" fmla="*/ 57 w 61"/>
                  <a:gd name="T3" fmla="*/ 52 h 83"/>
                  <a:gd name="T4" fmla="*/ 18 w 61"/>
                  <a:gd name="T5" fmla="*/ 73 h 83"/>
                  <a:gd name="T6" fmla="*/ 17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5" y="20"/>
                      <a:pt x="58" y="30"/>
                      <a:pt x="57" y="52"/>
                    </a:cubicBezTo>
                    <a:cubicBezTo>
                      <a:pt x="55" y="73"/>
                      <a:pt x="34" y="83"/>
                      <a:pt x="18" y="73"/>
                    </a:cubicBezTo>
                    <a:cubicBezTo>
                      <a:pt x="2" y="64"/>
                      <a:pt x="0" y="41"/>
                      <a:pt x="17" y="29"/>
                    </a:cubicBezTo>
                    <a:cubicBezTo>
                      <a:pt x="35" y="17"/>
                      <a:pt x="46" y="15"/>
                      <a:pt x="6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grpSp>
      <p:grpSp>
        <p:nvGrpSpPr>
          <p:cNvPr id="86" name="Group 85"/>
          <p:cNvGrpSpPr/>
          <p:nvPr/>
        </p:nvGrpSpPr>
        <p:grpSpPr>
          <a:xfrm>
            <a:off x="7877106" y="3192462"/>
            <a:ext cx="1517152" cy="1517153"/>
            <a:chOff x="7877106" y="3192462"/>
            <a:chExt cx="1517152" cy="1517153"/>
          </a:xfrm>
          <a:solidFill>
            <a:schemeClr val="accent2">
              <a:lumMod val="75000"/>
            </a:schemeClr>
          </a:solidFill>
        </p:grpSpPr>
        <p:sp>
          <p:nvSpPr>
            <p:cNvPr id="87" name="Rectangle 86"/>
            <p:cNvSpPr/>
            <p:nvPr/>
          </p:nvSpPr>
          <p:spPr bwMode="auto">
            <a:xfrm>
              <a:off x="787710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Healthcare outcomes</a:t>
              </a:r>
            </a:p>
          </p:txBody>
        </p:sp>
        <p:sp>
          <p:nvSpPr>
            <p:cNvPr id="88" name="Freeform 677"/>
            <p:cNvSpPr>
              <a:spLocks noChangeAspect="1" noEditPoints="1"/>
            </p:cNvSpPr>
            <p:nvPr/>
          </p:nvSpPr>
          <p:spPr bwMode="auto">
            <a:xfrm>
              <a:off x="8379062" y="3454699"/>
              <a:ext cx="513239" cy="657664"/>
            </a:xfrm>
            <a:custGeom>
              <a:avLst/>
              <a:gdLst>
                <a:gd name="T0" fmla="*/ 186 w 266"/>
                <a:gd name="T1" fmla="*/ 128 h 341"/>
                <a:gd name="T2" fmla="*/ 133 w 266"/>
                <a:gd name="T3" fmla="*/ 181 h 341"/>
                <a:gd name="T4" fmla="*/ 80 w 266"/>
                <a:gd name="T5" fmla="*/ 128 h 341"/>
                <a:gd name="T6" fmla="*/ 133 w 266"/>
                <a:gd name="T7" fmla="*/ 75 h 341"/>
                <a:gd name="T8" fmla="*/ 186 w 266"/>
                <a:gd name="T9" fmla="*/ 128 h 341"/>
                <a:gd name="T10" fmla="*/ 133 w 266"/>
                <a:gd name="T11" fmla="*/ 0 h 341"/>
                <a:gd name="T12" fmla="*/ 216 w 266"/>
                <a:gd name="T13" fmla="*/ 33 h 341"/>
                <a:gd name="T14" fmla="*/ 187 w 266"/>
                <a:gd name="T15" fmla="*/ 88 h 341"/>
                <a:gd name="T16" fmla="*/ 133 w 266"/>
                <a:gd name="T17" fmla="*/ 62 h 341"/>
                <a:gd name="T18" fmla="*/ 79 w 266"/>
                <a:gd name="T19" fmla="*/ 88 h 341"/>
                <a:gd name="T20" fmla="*/ 50 w 266"/>
                <a:gd name="T21" fmla="*/ 34 h 341"/>
                <a:gd name="T22" fmla="*/ 133 w 266"/>
                <a:gd name="T23" fmla="*/ 0 h 341"/>
                <a:gd name="T24" fmla="*/ 125 w 266"/>
                <a:gd name="T25" fmla="*/ 53 h 341"/>
                <a:gd name="T26" fmla="*/ 141 w 266"/>
                <a:gd name="T27" fmla="*/ 53 h 341"/>
                <a:gd name="T28" fmla="*/ 141 w 266"/>
                <a:gd name="T29" fmla="*/ 39 h 341"/>
                <a:gd name="T30" fmla="*/ 155 w 266"/>
                <a:gd name="T31" fmla="*/ 39 h 341"/>
                <a:gd name="T32" fmla="*/ 155 w 266"/>
                <a:gd name="T33" fmla="*/ 23 h 341"/>
                <a:gd name="T34" fmla="*/ 141 w 266"/>
                <a:gd name="T35" fmla="*/ 23 h 341"/>
                <a:gd name="T36" fmla="*/ 141 w 266"/>
                <a:gd name="T37" fmla="*/ 9 h 341"/>
                <a:gd name="T38" fmla="*/ 125 w 266"/>
                <a:gd name="T39" fmla="*/ 9 h 341"/>
                <a:gd name="T40" fmla="*/ 125 w 266"/>
                <a:gd name="T41" fmla="*/ 23 h 341"/>
                <a:gd name="T42" fmla="*/ 111 w 266"/>
                <a:gd name="T43" fmla="*/ 23 h 341"/>
                <a:gd name="T44" fmla="*/ 111 w 266"/>
                <a:gd name="T45" fmla="*/ 39 h 341"/>
                <a:gd name="T46" fmla="*/ 125 w 266"/>
                <a:gd name="T47" fmla="*/ 39 h 341"/>
                <a:gd name="T48" fmla="*/ 125 w 266"/>
                <a:gd name="T49" fmla="*/ 53 h 341"/>
                <a:gd name="T50" fmla="*/ 64 w 266"/>
                <a:gd name="T51" fmla="*/ 275 h 341"/>
                <a:gd name="T52" fmla="*/ 77 w 266"/>
                <a:gd name="T53" fmla="*/ 275 h 341"/>
                <a:gd name="T54" fmla="*/ 58 w 266"/>
                <a:gd name="T55" fmla="*/ 341 h 341"/>
                <a:gd name="T56" fmla="*/ 209 w 266"/>
                <a:gd name="T57" fmla="*/ 341 h 341"/>
                <a:gd name="T58" fmla="*/ 189 w 266"/>
                <a:gd name="T59" fmla="*/ 275 h 341"/>
                <a:gd name="T60" fmla="*/ 203 w 266"/>
                <a:gd name="T61" fmla="*/ 275 h 341"/>
                <a:gd name="T62" fmla="*/ 222 w 266"/>
                <a:gd name="T63" fmla="*/ 341 h 341"/>
                <a:gd name="T64" fmla="*/ 266 w 266"/>
                <a:gd name="T65" fmla="*/ 341 h 341"/>
                <a:gd name="T66" fmla="*/ 236 w 266"/>
                <a:gd name="T67" fmla="*/ 241 h 341"/>
                <a:gd name="T68" fmla="*/ 175 w 266"/>
                <a:gd name="T69" fmla="*/ 195 h 341"/>
                <a:gd name="T70" fmla="*/ 93 w 266"/>
                <a:gd name="T71" fmla="*/ 195 h 341"/>
                <a:gd name="T72" fmla="*/ 30 w 266"/>
                <a:gd name="T73" fmla="*/ 241 h 341"/>
                <a:gd name="T74" fmla="*/ 0 w 266"/>
                <a:gd name="T75" fmla="*/ 341 h 341"/>
                <a:gd name="T76" fmla="*/ 44 w 266"/>
                <a:gd name="T77" fmla="*/ 341 h 341"/>
                <a:gd name="T78" fmla="*/ 64 w 266"/>
                <a:gd name="T79" fmla="*/ 27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341">
                  <a:moveTo>
                    <a:pt x="186" y="128"/>
                  </a:moveTo>
                  <a:cubicBezTo>
                    <a:pt x="186" y="157"/>
                    <a:pt x="162" y="181"/>
                    <a:pt x="133" y="181"/>
                  </a:cubicBezTo>
                  <a:cubicBezTo>
                    <a:pt x="104" y="181"/>
                    <a:pt x="80" y="157"/>
                    <a:pt x="80" y="128"/>
                  </a:cubicBezTo>
                  <a:cubicBezTo>
                    <a:pt x="80" y="99"/>
                    <a:pt x="104" y="75"/>
                    <a:pt x="133" y="75"/>
                  </a:cubicBezTo>
                  <a:cubicBezTo>
                    <a:pt x="162" y="75"/>
                    <a:pt x="186" y="99"/>
                    <a:pt x="186" y="128"/>
                  </a:cubicBezTo>
                  <a:close/>
                  <a:moveTo>
                    <a:pt x="133" y="0"/>
                  </a:moveTo>
                  <a:cubicBezTo>
                    <a:pt x="156" y="0"/>
                    <a:pt x="195" y="10"/>
                    <a:pt x="216" y="33"/>
                  </a:cubicBezTo>
                  <a:cubicBezTo>
                    <a:pt x="187" y="88"/>
                    <a:pt x="187" y="88"/>
                    <a:pt x="187" y="88"/>
                  </a:cubicBezTo>
                  <a:cubicBezTo>
                    <a:pt x="175" y="72"/>
                    <a:pt x="155" y="62"/>
                    <a:pt x="133" y="62"/>
                  </a:cubicBezTo>
                  <a:cubicBezTo>
                    <a:pt x="111" y="62"/>
                    <a:pt x="92" y="72"/>
                    <a:pt x="79" y="88"/>
                  </a:cubicBezTo>
                  <a:cubicBezTo>
                    <a:pt x="50" y="34"/>
                    <a:pt x="50" y="34"/>
                    <a:pt x="50" y="34"/>
                  </a:cubicBezTo>
                  <a:cubicBezTo>
                    <a:pt x="75" y="10"/>
                    <a:pt x="109" y="0"/>
                    <a:pt x="133" y="0"/>
                  </a:cubicBezTo>
                  <a:close/>
                  <a:moveTo>
                    <a:pt x="125" y="53"/>
                  </a:moveTo>
                  <a:cubicBezTo>
                    <a:pt x="141" y="53"/>
                    <a:pt x="141" y="53"/>
                    <a:pt x="141" y="53"/>
                  </a:cubicBezTo>
                  <a:cubicBezTo>
                    <a:pt x="141" y="39"/>
                    <a:pt x="141" y="39"/>
                    <a:pt x="141" y="39"/>
                  </a:cubicBezTo>
                  <a:cubicBezTo>
                    <a:pt x="155" y="39"/>
                    <a:pt x="155" y="39"/>
                    <a:pt x="155" y="39"/>
                  </a:cubicBezTo>
                  <a:cubicBezTo>
                    <a:pt x="155" y="23"/>
                    <a:pt x="155" y="23"/>
                    <a:pt x="155" y="23"/>
                  </a:cubicBezTo>
                  <a:cubicBezTo>
                    <a:pt x="141" y="23"/>
                    <a:pt x="141" y="23"/>
                    <a:pt x="141" y="23"/>
                  </a:cubicBezTo>
                  <a:cubicBezTo>
                    <a:pt x="141" y="9"/>
                    <a:pt x="141" y="9"/>
                    <a:pt x="141" y="9"/>
                  </a:cubicBezTo>
                  <a:cubicBezTo>
                    <a:pt x="125" y="9"/>
                    <a:pt x="125" y="9"/>
                    <a:pt x="125" y="9"/>
                  </a:cubicBezTo>
                  <a:cubicBezTo>
                    <a:pt x="125" y="23"/>
                    <a:pt x="125" y="23"/>
                    <a:pt x="125" y="23"/>
                  </a:cubicBezTo>
                  <a:cubicBezTo>
                    <a:pt x="111" y="23"/>
                    <a:pt x="111" y="23"/>
                    <a:pt x="111" y="23"/>
                  </a:cubicBezTo>
                  <a:cubicBezTo>
                    <a:pt x="111" y="39"/>
                    <a:pt x="111" y="39"/>
                    <a:pt x="111" y="39"/>
                  </a:cubicBezTo>
                  <a:cubicBezTo>
                    <a:pt x="125" y="39"/>
                    <a:pt x="125" y="39"/>
                    <a:pt x="125" y="39"/>
                  </a:cubicBezTo>
                  <a:lnTo>
                    <a:pt x="125" y="53"/>
                  </a:lnTo>
                  <a:close/>
                  <a:moveTo>
                    <a:pt x="64" y="275"/>
                  </a:moveTo>
                  <a:cubicBezTo>
                    <a:pt x="77" y="275"/>
                    <a:pt x="77" y="275"/>
                    <a:pt x="77" y="275"/>
                  </a:cubicBezTo>
                  <a:cubicBezTo>
                    <a:pt x="58" y="341"/>
                    <a:pt x="58" y="341"/>
                    <a:pt x="58" y="341"/>
                  </a:cubicBezTo>
                  <a:cubicBezTo>
                    <a:pt x="209" y="341"/>
                    <a:pt x="209" y="341"/>
                    <a:pt x="209" y="341"/>
                  </a:cubicBezTo>
                  <a:cubicBezTo>
                    <a:pt x="189" y="275"/>
                    <a:pt x="189" y="275"/>
                    <a:pt x="189" y="275"/>
                  </a:cubicBezTo>
                  <a:cubicBezTo>
                    <a:pt x="203" y="275"/>
                    <a:pt x="203" y="275"/>
                    <a:pt x="203" y="275"/>
                  </a:cubicBezTo>
                  <a:cubicBezTo>
                    <a:pt x="222" y="341"/>
                    <a:pt x="222" y="341"/>
                    <a:pt x="222" y="341"/>
                  </a:cubicBezTo>
                  <a:cubicBezTo>
                    <a:pt x="266" y="341"/>
                    <a:pt x="266" y="341"/>
                    <a:pt x="266" y="341"/>
                  </a:cubicBezTo>
                  <a:cubicBezTo>
                    <a:pt x="236" y="241"/>
                    <a:pt x="236" y="241"/>
                    <a:pt x="236" y="241"/>
                  </a:cubicBezTo>
                  <a:cubicBezTo>
                    <a:pt x="232" y="225"/>
                    <a:pt x="211" y="196"/>
                    <a:pt x="175" y="195"/>
                  </a:cubicBezTo>
                  <a:cubicBezTo>
                    <a:pt x="93" y="195"/>
                    <a:pt x="93" y="195"/>
                    <a:pt x="93" y="195"/>
                  </a:cubicBezTo>
                  <a:cubicBezTo>
                    <a:pt x="56" y="195"/>
                    <a:pt x="35" y="225"/>
                    <a:pt x="30" y="241"/>
                  </a:cubicBezTo>
                  <a:cubicBezTo>
                    <a:pt x="0" y="341"/>
                    <a:pt x="0" y="341"/>
                    <a:pt x="0" y="341"/>
                  </a:cubicBezTo>
                  <a:cubicBezTo>
                    <a:pt x="44" y="341"/>
                    <a:pt x="44" y="341"/>
                    <a:pt x="44" y="341"/>
                  </a:cubicBezTo>
                  <a:lnTo>
                    <a:pt x="64" y="27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89" name="Group 88"/>
          <p:cNvGrpSpPr/>
          <p:nvPr/>
        </p:nvGrpSpPr>
        <p:grpSpPr>
          <a:xfrm>
            <a:off x="7877106" y="1592262"/>
            <a:ext cx="1517152" cy="1517153"/>
            <a:chOff x="7877106" y="1592262"/>
            <a:chExt cx="1517152" cy="1517153"/>
          </a:xfrm>
          <a:solidFill>
            <a:schemeClr val="accent2">
              <a:lumMod val="75000"/>
            </a:schemeClr>
          </a:solidFill>
        </p:grpSpPr>
        <p:sp>
          <p:nvSpPr>
            <p:cNvPr id="90" name="Rectangle 89"/>
            <p:cNvSpPr/>
            <p:nvPr/>
          </p:nvSpPr>
          <p:spPr bwMode="auto">
            <a:xfrm>
              <a:off x="787710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Predictive maintenance</a:t>
              </a:r>
            </a:p>
          </p:txBody>
        </p:sp>
        <p:sp>
          <p:nvSpPr>
            <p:cNvPr id="91" name="Freeform 81"/>
            <p:cNvSpPr>
              <a:spLocks noChangeAspect="1"/>
            </p:cNvSpPr>
            <p:nvPr/>
          </p:nvSpPr>
          <p:spPr bwMode="black">
            <a:xfrm>
              <a:off x="8337680" y="1707037"/>
              <a:ext cx="596002" cy="81153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B0F0"/>
                </a:solidFill>
                <a:effectLst/>
                <a:uLnTx/>
                <a:uFillTx/>
              </a:endParaRPr>
            </a:p>
          </p:txBody>
        </p:sp>
      </p:grpSp>
      <p:grpSp>
        <p:nvGrpSpPr>
          <p:cNvPr id="92" name="Group 91"/>
          <p:cNvGrpSpPr/>
          <p:nvPr/>
        </p:nvGrpSpPr>
        <p:grpSpPr>
          <a:xfrm>
            <a:off x="4653846" y="4792662"/>
            <a:ext cx="1517152" cy="1517153"/>
            <a:chOff x="4653846" y="4792662"/>
            <a:chExt cx="1517152" cy="1517153"/>
          </a:xfrm>
          <a:solidFill>
            <a:schemeClr val="accent2">
              <a:lumMod val="75000"/>
            </a:schemeClr>
          </a:solidFill>
        </p:grpSpPr>
        <p:sp>
          <p:nvSpPr>
            <p:cNvPr id="93" name="Rectangle 92"/>
            <p:cNvSpPr/>
            <p:nvPr/>
          </p:nvSpPr>
          <p:spPr bwMode="auto">
            <a:xfrm>
              <a:off x="465384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Targeted advertising</a:t>
              </a:r>
            </a:p>
          </p:txBody>
        </p:sp>
        <p:sp>
          <p:nvSpPr>
            <p:cNvPr id="94" name="Freeform 22"/>
            <p:cNvSpPr>
              <a:spLocks noChangeAspect="1" noEditPoints="1"/>
            </p:cNvSpPr>
            <p:nvPr/>
          </p:nvSpPr>
          <p:spPr bwMode="black">
            <a:xfrm>
              <a:off x="5071839" y="5028815"/>
              <a:ext cx="686366" cy="686185"/>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B0F0"/>
                </a:solidFill>
                <a:effectLst/>
                <a:uLnTx/>
                <a:uFillTx/>
              </a:endParaRPr>
            </a:p>
          </p:txBody>
        </p:sp>
      </p:grpSp>
      <p:grpSp>
        <p:nvGrpSpPr>
          <p:cNvPr id="95" name="Group 94"/>
          <p:cNvGrpSpPr/>
          <p:nvPr/>
        </p:nvGrpSpPr>
        <p:grpSpPr>
          <a:xfrm>
            <a:off x="4653846" y="3192462"/>
            <a:ext cx="1517152" cy="1517153"/>
            <a:chOff x="4653846" y="3192462"/>
            <a:chExt cx="1517152" cy="1517153"/>
          </a:xfrm>
          <a:solidFill>
            <a:schemeClr val="accent2">
              <a:lumMod val="75000"/>
            </a:schemeClr>
          </a:solidFill>
        </p:grpSpPr>
        <p:sp>
          <p:nvSpPr>
            <p:cNvPr id="96" name="Rectangle 95"/>
            <p:cNvSpPr/>
            <p:nvPr/>
          </p:nvSpPr>
          <p:spPr bwMode="auto">
            <a:xfrm>
              <a:off x="465384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Natural resource exploration</a:t>
              </a:r>
            </a:p>
          </p:txBody>
        </p:sp>
        <p:grpSp>
          <p:nvGrpSpPr>
            <p:cNvPr id="97" name="Group 18"/>
            <p:cNvGrpSpPr>
              <a:grpSpLocks noChangeAspect="1"/>
            </p:cNvGrpSpPr>
            <p:nvPr/>
          </p:nvGrpSpPr>
          <p:grpSpPr bwMode="auto">
            <a:xfrm>
              <a:off x="5200215" y="3454698"/>
              <a:ext cx="499273" cy="660101"/>
              <a:chOff x="7708" y="496"/>
              <a:chExt cx="714" cy="944"/>
            </a:xfrm>
            <a:grpFill/>
          </p:grpSpPr>
          <p:sp>
            <p:nvSpPr>
              <p:cNvPr id="98" name="Freeform 19"/>
              <p:cNvSpPr>
                <a:spLocks noEditPoints="1"/>
              </p:cNvSpPr>
              <p:nvPr/>
            </p:nvSpPr>
            <p:spPr bwMode="auto">
              <a:xfrm>
                <a:off x="8065" y="49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99" name="Freeform 20"/>
              <p:cNvSpPr>
                <a:spLocks/>
              </p:cNvSpPr>
              <p:nvPr/>
            </p:nvSpPr>
            <p:spPr bwMode="auto">
              <a:xfrm>
                <a:off x="7708" y="496"/>
                <a:ext cx="714" cy="944"/>
              </a:xfrm>
              <a:custGeom>
                <a:avLst/>
                <a:gdLst>
                  <a:gd name="T0" fmla="*/ 151 w 302"/>
                  <a:gd name="T1" fmla="*/ 0 h 400"/>
                  <a:gd name="T2" fmla="*/ 258 w 302"/>
                  <a:gd name="T3" fmla="*/ 221 h 400"/>
                  <a:gd name="T4" fmla="*/ 151 w 302"/>
                  <a:gd name="T5" fmla="*/ 400 h 400"/>
                  <a:gd name="T6" fmla="*/ 44 w 302"/>
                  <a:gd name="T7" fmla="*/ 221 h 400"/>
                  <a:gd name="T8" fmla="*/ 151 w 302"/>
                  <a:gd name="T9" fmla="*/ 0 h 400"/>
                </a:gdLst>
                <a:ahLst/>
                <a:cxnLst>
                  <a:cxn ang="0">
                    <a:pos x="T0" y="T1"/>
                  </a:cxn>
                  <a:cxn ang="0">
                    <a:pos x="T2" y="T3"/>
                  </a:cxn>
                  <a:cxn ang="0">
                    <a:pos x="T4" y="T5"/>
                  </a:cxn>
                  <a:cxn ang="0">
                    <a:pos x="T6" y="T7"/>
                  </a:cxn>
                  <a:cxn ang="0">
                    <a:pos x="T8" y="T9"/>
                  </a:cxn>
                </a:cxnLst>
                <a:rect l="0" t="0" r="r" b="b"/>
                <a:pathLst>
                  <a:path w="302" h="400">
                    <a:moveTo>
                      <a:pt x="151" y="0"/>
                    </a:moveTo>
                    <a:cubicBezTo>
                      <a:pt x="177" y="95"/>
                      <a:pt x="213" y="129"/>
                      <a:pt x="258" y="221"/>
                    </a:cubicBezTo>
                    <a:cubicBezTo>
                      <a:pt x="302" y="310"/>
                      <a:pt x="237" y="400"/>
                      <a:pt x="151" y="400"/>
                    </a:cubicBezTo>
                    <a:cubicBezTo>
                      <a:pt x="65" y="400"/>
                      <a:pt x="0" y="310"/>
                      <a:pt x="44" y="221"/>
                    </a:cubicBezTo>
                    <a:cubicBezTo>
                      <a:pt x="89" y="129"/>
                      <a:pt x="125" y="95"/>
                      <a:pt x="1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grpSp>
      <p:grpSp>
        <p:nvGrpSpPr>
          <p:cNvPr id="100" name="Group 99"/>
          <p:cNvGrpSpPr/>
          <p:nvPr/>
        </p:nvGrpSpPr>
        <p:grpSpPr>
          <a:xfrm>
            <a:off x="1430586" y="4792662"/>
            <a:ext cx="1517152" cy="1517153"/>
            <a:chOff x="1430586" y="4792662"/>
            <a:chExt cx="1517152" cy="1517153"/>
          </a:xfrm>
          <a:solidFill>
            <a:schemeClr val="accent2">
              <a:lumMod val="75000"/>
            </a:schemeClr>
          </a:solidFill>
        </p:grpSpPr>
        <p:sp>
          <p:nvSpPr>
            <p:cNvPr id="101" name="Rectangle 100"/>
            <p:cNvSpPr/>
            <p:nvPr/>
          </p:nvSpPr>
          <p:spPr bwMode="auto">
            <a:xfrm>
              <a:off x="143058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Fraud </a:t>
              </a:r>
              <a:br>
                <a:rPr kumimoji="0" lang="en-US" sz="1400" b="0" i="0" u="none" strike="noStrike" kern="0" cap="none" spc="0" normalizeH="0" baseline="0" noProof="0" dirty="0">
                  <a:ln>
                    <a:noFill/>
                  </a:ln>
                  <a:solidFill>
                    <a:sysClr val="window" lastClr="FFFFFF"/>
                  </a:solidFill>
                  <a:effectLst/>
                  <a:uLnTx/>
                  <a:uFillTx/>
                  <a:cs typeface="Segoe UI" pitchFamily="34" charset="0"/>
                </a:rPr>
              </a:br>
              <a:r>
                <a:rPr kumimoji="0" lang="en-US" sz="1400" b="0" i="0" u="none" strike="noStrike" kern="0" cap="none" spc="0" normalizeH="0" baseline="0" noProof="0" dirty="0">
                  <a:ln>
                    <a:noFill/>
                  </a:ln>
                  <a:solidFill>
                    <a:sysClr val="window" lastClr="FFFFFF"/>
                  </a:solidFill>
                  <a:effectLst/>
                  <a:uLnTx/>
                  <a:uFillTx/>
                  <a:cs typeface="Segoe UI" pitchFamily="34" charset="0"/>
                </a:rPr>
                <a:t>detection</a:t>
              </a:r>
            </a:p>
          </p:txBody>
        </p:sp>
        <p:sp>
          <p:nvSpPr>
            <p:cNvPr id="102" name="Freeform 30"/>
            <p:cNvSpPr>
              <a:spLocks noChangeAspect="1" noEditPoints="1"/>
            </p:cNvSpPr>
            <p:nvPr/>
          </p:nvSpPr>
          <p:spPr bwMode="auto">
            <a:xfrm>
              <a:off x="1863236" y="5028815"/>
              <a:ext cx="604378" cy="711585"/>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nvGrpSpPr>
          <p:cNvPr id="106" name="Group 105"/>
          <p:cNvGrpSpPr/>
          <p:nvPr/>
        </p:nvGrpSpPr>
        <p:grpSpPr>
          <a:xfrm>
            <a:off x="4653846" y="1592262"/>
            <a:ext cx="1517152" cy="1517153"/>
            <a:chOff x="4653846" y="1592262"/>
            <a:chExt cx="1517152" cy="1517153"/>
          </a:xfrm>
          <a:solidFill>
            <a:schemeClr val="accent2">
              <a:lumMod val="75000"/>
            </a:schemeClr>
          </a:solidFill>
        </p:grpSpPr>
        <p:sp>
          <p:nvSpPr>
            <p:cNvPr id="107" name="Rectangle 106"/>
            <p:cNvSpPr/>
            <p:nvPr/>
          </p:nvSpPr>
          <p:spPr bwMode="auto">
            <a:xfrm>
              <a:off x="465384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Buyer propensity models</a:t>
              </a:r>
            </a:p>
          </p:txBody>
        </p:sp>
        <p:sp>
          <p:nvSpPr>
            <p:cNvPr id="108" name="Freeform 11"/>
            <p:cNvSpPr>
              <a:spLocks noEditPoints="1"/>
            </p:cNvSpPr>
            <p:nvPr/>
          </p:nvSpPr>
          <p:spPr bwMode="auto">
            <a:xfrm>
              <a:off x="4986133" y="2037809"/>
              <a:ext cx="852578" cy="38975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grpSp>
        <p:nvGrpSpPr>
          <p:cNvPr id="109" name="Group 108"/>
          <p:cNvGrpSpPr/>
          <p:nvPr/>
        </p:nvGrpSpPr>
        <p:grpSpPr>
          <a:xfrm>
            <a:off x="1430586" y="3192462"/>
            <a:ext cx="1517152" cy="1517153"/>
            <a:chOff x="1430586" y="3192462"/>
            <a:chExt cx="1517152" cy="1517153"/>
          </a:xfrm>
          <a:solidFill>
            <a:schemeClr val="accent2">
              <a:lumMod val="75000"/>
            </a:schemeClr>
          </a:solidFill>
        </p:grpSpPr>
        <p:sp>
          <p:nvSpPr>
            <p:cNvPr id="110" name="Rectangle 109"/>
            <p:cNvSpPr/>
            <p:nvPr/>
          </p:nvSpPr>
          <p:spPr bwMode="auto">
            <a:xfrm>
              <a:off x="143058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Churn analysis</a:t>
              </a:r>
            </a:p>
          </p:txBody>
        </p:sp>
        <p:grpSp>
          <p:nvGrpSpPr>
            <p:cNvPr id="111" name="Group 110"/>
            <p:cNvGrpSpPr/>
            <p:nvPr/>
          </p:nvGrpSpPr>
          <p:grpSpPr>
            <a:xfrm>
              <a:off x="1844187" y="3546470"/>
              <a:ext cx="646144" cy="658655"/>
              <a:chOff x="2851150" y="2184438"/>
              <a:chExt cx="319219" cy="325400"/>
            </a:xfrm>
            <a:grpFill/>
          </p:grpSpPr>
          <p:sp>
            <p:nvSpPr>
              <p:cNvPr id="112" name="Freeform 106"/>
              <p:cNvSpPr>
                <a:spLocks/>
              </p:cNvSpPr>
              <p:nvPr/>
            </p:nvSpPr>
            <p:spPr bwMode="auto">
              <a:xfrm>
                <a:off x="2851150" y="2214563"/>
                <a:ext cx="296863" cy="295275"/>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3" name="Freeform 107"/>
              <p:cNvSpPr>
                <a:spLocks/>
              </p:cNvSpPr>
              <p:nvPr/>
            </p:nvSpPr>
            <p:spPr bwMode="auto">
              <a:xfrm>
                <a:off x="3024319" y="2184438"/>
                <a:ext cx="146050" cy="150813"/>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grpSp>
        <p:nvGrpSpPr>
          <p:cNvPr id="114" name="Group 113"/>
          <p:cNvGrpSpPr/>
          <p:nvPr/>
        </p:nvGrpSpPr>
        <p:grpSpPr>
          <a:xfrm>
            <a:off x="3042216" y="4792662"/>
            <a:ext cx="1517152" cy="1517153"/>
            <a:chOff x="3042216" y="4792662"/>
            <a:chExt cx="1517152" cy="1517153"/>
          </a:xfrm>
          <a:solidFill>
            <a:schemeClr val="accent2">
              <a:lumMod val="75000"/>
            </a:schemeClr>
          </a:solidFill>
        </p:grpSpPr>
        <p:sp>
          <p:nvSpPr>
            <p:cNvPr id="115" name="Rectangle 114"/>
            <p:cNvSpPr/>
            <p:nvPr/>
          </p:nvSpPr>
          <p:spPr bwMode="auto">
            <a:xfrm>
              <a:off x="304221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Life sciences research</a:t>
              </a:r>
            </a:p>
          </p:txBody>
        </p:sp>
        <p:grpSp>
          <p:nvGrpSpPr>
            <p:cNvPr id="116" name="Group 115"/>
            <p:cNvGrpSpPr/>
            <p:nvPr/>
          </p:nvGrpSpPr>
          <p:grpSpPr>
            <a:xfrm>
              <a:off x="3484542" y="4987948"/>
              <a:ext cx="579058" cy="752452"/>
              <a:chOff x="3201299" y="1823323"/>
              <a:chExt cx="223363" cy="290247"/>
            </a:xfrm>
            <a:grpFill/>
          </p:grpSpPr>
          <p:sp>
            <p:nvSpPr>
              <p:cNvPr id="117" name="Freeform 42"/>
              <p:cNvSpPr>
                <a:spLocks/>
              </p:cNvSpPr>
              <p:nvPr/>
            </p:nvSpPr>
            <p:spPr bwMode="auto">
              <a:xfrm>
                <a:off x="3201299" y="1971713"/>
                <a:ext cx="223363" cy="141857"/>
              </a:xfrm>
              <a:custGeom>
                <a:avLst/>
                <a:gdLst>
                  <a:gd name="T0" fmla="*/ 152 w 304"/>
                  <a:gd name="T1" fmla="*/ 99 h 193"/>
                  <a:gd name="T2" fmla="*/ 0 w 304"/>
                  <a:gd name="T3" fmla="*/ 0 h 193"/>
                  <a:gd name="T4" fmla="*/ 152 w 304"/>
                  <a:gd name="T5" fmla="*/ 161 h 193"/>
                  <a:gd name="T6" fmla="*/ 304 w 304"/>
                  <a:gd name="T7" fmla="*/ 0 h 193"/>
                  <a:gd name="T8" fmla="*/ 152 w 304"/>
                  <a:gd name="T9" fmla="*/ 99 h 193"/>
                </a:gdLst>
                <a:ahLst/>
                <a:cxnLst>
                  <a:cxn ang="0">
                    <a:pos x="T0" y="T1"/>
                  </a:cxn>
                  <a:cxn ang="0">
                    <a:pos x="T2" y="T3"/>
                  </a:cxn>
                  <a:cxn ang="0">
                    <a:pos x="T4" y="T5"/>
                  </a:cxn>
                  <a:cxn ang="0">
                    <a:pos x="T6" y="T7"/>
                  </a:cxn>
                  <a:cxn ang="0">
                    <a:pos x="T8" y="T9"/>
                  </a:cxn>
                </a:cxnLst>
                <a:rect l="0" t="0" r="r" b="b"/>
                <a:pathLst>
                  <a:path w="304" h="193">
                    <a:moveTo>
                      <a:pt x="152" y="99"/>
                    </a:moveTo>
                    <a:cubicBezTo>
                      <a:pt x="121" y="55"/>
                      <a:pt x="50" y="18"/>
                      <a:pt x="0" y="0"/>
                    </a:cubicBezTo>
                    <a:cubicBezTo>
                      <a:pt x="40" y="113"/>
                      <a:pt x="74" y="193"/>
                      <a:pt x="152" y="161"/>
                    </a:cubicBezTo>
                    <a:cubicBezTo>
                      <a:pt x="230" y="193"/>
                      <a:pt x="264" y="113"/>
                      <a:pt x="304" y="0"/>
                    </a:cubicBezTo>
                    <a:cubicBezTo>
                      <a:pt x="254" y="18"/>
                      <a:pt x="183" y="55"/>
                      <a:pt x="152" y="9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8" name="Freeform 43"/>
              <p:cNvSpPr>
                <a:spLocks/>
              </p:cNvSpPr>
              <p:nvPr/>
            </p:nvSpPr>
            <p:spPr bwMode="auto">
              <a:xfrm>
                <a:off x="3228364" y="1824256"/>
                <a:ext cx="133769" cy="158656"/>
              </a:xfrm>
              <a:custGeom>
                <a:avLst/>
                <a:gdLst>
                  <a:gd name="T0" fmla="*/ 30 w 182"/>
                  <a:gd name="T1" fmla="*/ 0 h 216"/>
                  <a:gd name="T2" fmla="*/ 126 w 182"/>
                  <a:gd name="T3" fmla="*/ 212 h 216"/>
                  <a:gd name="T4" fmla="*/ 30 w 182"/>
                  <a:gd name="T5" fmla="*/ 0 h 216"/>
                </a:gdLst>
                <a:ahLst/>
                <a:cxnLst>
                  <a:cxn ang="0">
                    <a:pos x="T0" y="T1"/>
                  </a:cxn>
                  <a:cxn ang="0">
                    <a:pos x="T2" y="T3"/>
                  </a:cxn>
                  <a:cxn ang="0">
                    <a:pos x="T4" y="T5"/>
                  </a:cxn>
                </a:cxnLst>
                <a:rect l="0" t="0" r="r" b="b"/>
                <a:pathLst>
                  <a:path w="182" h="216">
                    <a:moveTo>
                      <a:pt x="30" y="0"/>
                    </a:moveTo>
                    <a:cubicBezTo>
                      <a:pt x="94" y="54"/>
                      <a:pt x="182" y="159"/>
                      <a:pt x="126" y="212"/>
                    </a:cubicBezTo>
                    <a:cubicBezTo>
                      <a:pt x="0" y="216"/>
                      <a:pt x="8" y="126"/>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9" name="Freeform 45"/>
              <p:cNvSpPr>
                <a:spLocks/>
              </p:cNvSpPr>
              <p:nvPr/>
            </p:nvSpPr>
            <p:spPr bwMode="auto">
              <a:xfrm>
                <a:off x="3322624" y="1823323"/>
                <a:ext cx="72484" cy="152123"/>
              </a:xfrm>
              <a:custGeom>
                <a:avLst/>
                <a:gdLst>
                  <a:gd name="T0" fmla="*/ 76 w 99"/>
                  <a:gd name="T1" fmla="*/ 0 h 207"/>
                  <a:gd name="T2" fmla="*/ 0 w 99"/>
                  <a:gd name="T3" fmla="*/ 79 h 207"/>
                  <a:gd name="T4" fmla="*/ 35 w 99"/>
                  <a:gd name="T5" fmla="*/ 168 h 207"/>
                  <a:gd name="T6" fmla="*/ 27 w 99"/>
                  <a:gd name="T7" fmla="*/ 207 h 207"/>
                  <a:gd name="T8" fmla="*/ 76 w 99"/>
                  <a:gd name="T9" fmla="*/ 0 h 207"/>
                </a:gdLst>
                <a:ahLst/>
                <a:cxnLst>
                  <a:cxn ang="0">
                    <a:pos x="T0" y="T1"/>
                  </a:cxn>
                  <a:cxn ang="0">
                    <a:pos x="T2" y="T3"/>
                  </a:cxn>
                  <a:cxn ang="0">
                    <a:pos x="T4" y="T5"/>
                  </a:cxn>
                  <a:cxn ang="0">
                    <a:pos x="T6" y="T7"/>
                  </a:cxn>
                  <a:cxn ang="0">
                    <a:pos x="T8" y="T9"/>
                  </a:cxn>
                </a:cxnLst>
                <a:rect l="0" t="0" r="r" b="b"/>
                <a:pathLst>
                  <a:path w="99" h="207">
                    <a:moveTo>
                      <a:pt x="76" y="0"/>
                    </a:moveTo>
                    <a:cubicBezTo>
                      <a:pt x="51" y="20"/>
                      <a:pt x="23" y="49"/>
                      <a:pt x="0" y="79"/>
                    </a:cubicBezTo>
                    <a:cubicBezTo>
                      <a:pt x="23" y="112"/>
                      <a:pt x="34" y="142"/>
                      <a:pt x="35" y="168"/>
                    </a:cubicBezTo>
                    <a:cubicBezTo>
                      <a:pt x="36" y="183"/>
                      <a:pt x="33" y="196"/>
                      <a:pt x="27" y="207"/>
                    </a:cubicBezTo>
                    <a:cubicBezTo>
                      <a:pt x="99" y="186"/>
                      <a:pt x="92" y="105"/>
                      <a:pt x="7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grpSp>
        <p:nvGrpSpPr>
          <p:cNvPr id="120" name="Group 119"/>
          <p:cNvGrpSpPr/>
          <p:nvPr/>
        </p:nvGrpSpPr>
        <p:grpSpPr>
          <a:xfrm>
            <a:off x="9488736" y="1592262"/>
            <a:ext cx="1517152" cy="1517153"/>
            <a:chOff x="9488736" y="1592262"/>
            <a:chExt cx="1517152" cy="1517153"/>
          </a:xfrm>
          <a:solidFill>
            <a:schemeClr val="accent2">
              <a:lumMod val="75000"/>
            </a:schemeClr>
          </a:solidFill>
        </p:grpSpPr>
        <p:sp>
          <p:nvSpPr>
            <p:cNvPr id="121" name="Rectangle 120"/>
            <p:cNvSpPr/>
            <p:nvPr/>
          </p:nvSpPr>
          <p:spPr bwMode="auto">
            <a:xfrm>
              <a:off x="948873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Web app optimization</a:t>
              </a:r>
            </a:p>
          </p:txBody>
        </p:sp>
        <p:sp>
          <p:nvSpPr>
            <p:cNvPr id="122" name="Freeform 113"/>
            <p:cNvSpPr>
              <a:spLocks noEditPoints="1"/>
            </p:cNvSpPr>
            <p:nvPr/>
          </p:nvSpPr>
          <p:spPr bwMode="auto">
            <a:xfrm flipH="1">
              <a:off x="9928615" y="1826420"/>
              <a:ext cx="640080" cy="640080"/>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nvGrpSpPr>
          <p:cNvPr id="123" name="Group 122"/>
          <p:cNvGrpSpPr/>
          <p:nvPr/>
        </p:nvGrpSpPr>
        <p:grpSpPr>
          <a:xfrm>
            <a:off x="6265476" y="4792662"/>
            <a:ext cx="1517152" cy="1517153"/>
            <a:chOff x="6265476" y="4792662"/>
            <a:chExt cx="1517152" cy="1517153"/>
          </a:xfrm>
          <a:solidFill>
            <a:schemeClr val="accent2">
              <a:lumMod val="75000"/>
            </a:schemeClr>
          </a:solidFill>
        </p:grpSpPr>
        <p:sp>
          <p:nvSpPr>
            <p:cNvPr id="124" name="Rectangle 123"/>
            <p:cNvSpPr/>
            <p:nvPr/>
          </p:nvSpPr>
          <p:spPr bwMode="auto">
            <a:xfrm>
              <a:off x="626547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Network intrusion detection</a:t>
              </a:r>
            </a:p>
          </p:txBody>
        </p:sp>
        <p:sp>
          <p:nvSpPr>
            <p:cNvPr id="125" name="Freeform 89"/>
            <p:cNvSpPr>
              <a:spLocks noEditPoints="1"/>
            </p:cNvSpPr>
            <p:nvPr/>
          </p:nvSpPr>
          <p:spPr bwMode="black">
            <a:xfrm>
              <a:off x="6654307" y="502881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6" name="Group 125"/>
          <p:cNvGrpSpPr/>
          <p:nvPr/>
        </p:nvGrpSpPr>
        <p:grpSpPr>
          <a:xfrm>
            <a:off x="9488736" y="4792662"/>
            <a:ext cx="1517152" cy="1517153"/>
            <a:chOff x="9488736" y="4792662"/>
            <a:chExt cx="1517152" cy="1517153"/>
          </a:xfrm>
          <a:solidFill>
            <a:schemeClr val="accent2">
              <a:lumMod val="75000"/>
            </a:schemeClr>
          </a:solidFill>
        </p:grpSpPr>
        <p:sp>
          <p:nvSpPr>
            <p:cNvPr id="127" name="Rectangle 126"/>
            <p:cNvSpPr/>
            <p:nvPr/>
          </p:nvSpPr>
          <p:spPr bwMode="auto">
            <a:xfrm>
              <a:off x="948873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Smart meter monitoring</a:t>
              </a:r>
            </a:p>
          </p:txBody>
        </p:sp>
        <p:grpSp>
          <p:nvGrpSpPr>
            <p:cNvPr id="128" name="Group 69"/>
            <p:cNvGrpSpPr>
              <a:grpSpLocks noChangeAspect="1"/>
            </p:cNvGrpSpPr>
            <p:nvPr/>
          </p:nvGrpSpPr>
          <p:grpSpPr bwMode="auto">
            <a:xfrm>
              <a:off x="9928615" y="5028815"/>
              <a:ext cx="684950" cy="624053"/>
              <a:chOff x="3229" y="1601"/>
              <a:chExt cx="1226" cy="1117"/>
            </a:xfrm>
            <a:grpFill/>
          </p:grpSpPr>
          <p:sp>
            <p:nvSpPr>
              <p:cNvPr id="129" name="Freeform 70"/>
              <p:cNvSpPr>
                <a:spLocks/>
              </p:cNvSpPr>
              <p:nvPr/>
            </p:nvSpPr>
            <p:spPr bwMode="auto">
              <a:xfrm>
                <a:off x="3501" y="1837"/>
                <a:ext cx="161" cy="524"/>
              </a:xfrm>
              <a:custGeom>
                <a:avLst/>
                <a:gdLst>
                  <a:gd name="T0" fmla="*/ 52 w 68"/>
                  <a:gd name="T1" fmla="*/ 222 h 222"/>
                  <a:gd name="T2" fmla="*/ 68 w 68"/>
                  <a:gd name="T3" fmla="*/ 194 h 222"/>
                  <a:gd name="T4" fmla="*/ 32 w 68"/>
                  <a:gd name="T5" fmla="*/ 111 h 222"/>
                  <a:gd name="T6" fmla="*/ 68 w 68"/>
                  <a:gd name="T7" fmla="*/ 28 h 222"/>
                  <a:gd name="T8" fmla="*/ 51 w 68"/>
                  <a:gd name="T9" fmla="*/ 0 h 222"/>
                  <a:gd name="T10" fmla="*/ 0 w 68"/>
                  <a:gd name="T11" fmla="*/ 111 h 222"/>
                  <a:gd name="T12" fmla="*/ 52 w 68"/>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52" y="222"/>
                    </a:moveTo>
                    <a:cubicBezTo>
                      <a:pt x="68" y="194"/>
                      <a:pt x="68" y="194"/>
                      <a:pt x="68" y="194"/>
                    </a:cubicBezTo>
                    <a:cubicBezTo>
                      <a:pt x="46" y="173"/>
                      <a:pt x="32" y="144"/>
                      <a:pt x="32" y="111"/>
                    </a:cubicBezTo>
                    <a:cubicBezTo>
                      <a:pt x="32" y="78"/>
                      <a:pt x="46" y="49"/>
                      <a:pt x="68" y="28"/>
                    </a:cubicBezTo>
                    <a:cubicBezTo>
                      <a:pt x="51" y="0"/>
                      <a:pt x="51" y="0"/>
                      <a:pt x="51" y="0"/>
                    </a:cubicBezTo>
                    <a:cubicBezTo>
                      <a:pt x="20" y="27"/>
                      <a:pt x="0" y="66"/>
                      <a:pt x="0" y="111"/>
                    </a:cubicBezTo>
                    <a:cubicBezTo>
                      <a:pt x="0" y="156"/>
                      <a:pt x="20" y="196"/>
                      <a:pt x="52"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0" name="Freeform 71"/>
              <p:cNvSpPr>
                <a:spLocks/>
              </p:cNvSpPr>
              <p:nvPr/>
            </p:nvSpPr>
            <p:spPr bwMode="auto">
              <a:xfrm>
                <a:off x="4023" y="1837"/>
                <a:ext cx="161" cy="524"/>
              </a:xfrm>
              <a:custGeom>
                <a:avLst/>
                <a:gdLst>
                  <a:gd name="T0" fmla="*/ 36 w 68"/>
                  <a:gd name="T1" fmla="*/ 111 h 222"/>
                  <a:gd name="T2" fmla="*/ 0 w 68"/>
                  <a:gd name="T3" fmla="*/ 194 h 222"/>
                  <a:gd name="T4" fmla="*/ 16 w 68"/>
                  <a:gd name="T5" fmla="*/ 222 h 222"/>
                  <a:gd name="T6" fmla="*/ 68 w 68"/>
                  <a:gd name="T7" fmla="*/ 111 h 222"/>
                  <a:gd name="T8" fmla="*/ 17 w 68"/>
                  <a:gd name="T9" fmla="*/ 0 h 222"/>
                  <a:gd name="T10" fmla="*/ 0 w 68"/>
                  <a:gd name="T11" fmla="*/ 28 h 222"/>
                  <a:gd name="T12" fmla="*/ 36 w 68"/>
                  <a:gd name="T13" fmla="*/ 111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36" y="111"/>
                    </a:moveTo>
                    <a:cubicBezTo>
                      <a:pt x="36" y="144"/>
                      <a:pt x="22" y="173"/>
                      <a:pt x="0" y="194"/>
                    </a:cubicBezTo>
                    <a:cubicBezTo>
                      <a:pt x="16" y="222"/>
                      <a:pt x="16" y="222"/>
                      <a:pt x="16" y="222"/>
                    </a:cubicBezTo>
                    <a:cubicBezTo>
                      <a:pt x="48" y="196"/>
                      <a:pt x="68" y="156"/>
                      <a:pt x="68" y="111"/>
                    </a:cubicBezTo>
                    <a:cubicBezTo>
                      <a:pt x="68" y="66"/>
                      <a:pt x="48" y="27"/>
                      <a:pt x="17" y="0"/>
                    </a:cubicBezTo>
                    <a:cubicBezTo>
                      <a:pt x="0" y="28"/>
                      <a:pt x="0" y="28"/>
                      <a:pt x="0" y="28"/>
                    </a:cubicBezTo>
                    <a:cubicBezTo>
                      <a:pt x="22" y="49"/>
                      <a:pt x="36" y="78"/>
                      <a:pt x="36"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1" name="Freeform 72"/>
              <p:cNvSpPr>
                <a:spLocks/>
              </p:cNvSpPr>
              <p:nvPr/>
            </p:nvSpPr>
            <p:spPr bwMode="auto">
              <a:xfrm>
                <a:off x="4092" y="1719"/>
                <a:ext cx="229" cy="761"/>
              </a:xfrm>
              <a:custGeom>
                <a:avLst/>
                <a:gdLst>
                  <a:gd name="T0" fmla="*/ 65 w 97"/>
                  <a:gd name="T1" fmla="*/ 161 h 322"/>
                  <a:gd name="T2" fmla="*/ 0 w 97"/>
                  <a:gd name="T3" fmla="*/ 294 h 322"/>
                  <a:gd name="T4" fmla="*/ 16 w 97"/>
                  <a:gd name="T5" fmla="*/ 322 h 322"/>
                  <a:gd name="T6" fmla="*/ 97 w 97"/>
                  <a:gd name="T7" fmla="*/ 161 h 322"/>
                  <a:gd name="T8" fmla="*/ 17 w 97"/>
                  <a:gd name="T9" fmla="*/ 0 h 322"/>
                  <a:gd name="T10" fmla="*/ 0 w 97"/>
                  <a:gd name="T11" fmla="*/ 28 h 322"/>
                  <a:gd name="T12" fmla="*/ 65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65" y="161"/>
                    </a:moveTo>
                    <a:cubicBezTo>
                      <a:pt x="65" y="215"/>
                      <a:pt x="39" y="263"/>
                      <a:pt x="0" y="294"/>
                    </a:cubicBezTo>
                    <a:cubicBezTo>
                      <a:pt x="16" y="322"/>
                      <a:pt x="16" y="322"/>
                      <a:pt x="16" y="322"/>
                    </a:cubicBezTo>
                    <a:cubicBezTo>
                      <a:pt x="65" y="285"/>
                      <a:pt x="97" y="227"/>
                      <a:pt x="97" y="161"/>
                    </a:cubicBezTo>
                    <a:cubicBezTo>
                      <a:pt x="97" y="95"/>
                      <a:pt x="65" y="37"/>
                      <a:pt x="17" y="0"/>
                    </a:cubicBezTo>
                    <a:cubicBezTo>
                      <a:pt x="0" y="28"/>
                      <a:pt x="0" y="28"/>
                      <a:pt x="0" y="28"/>
                    </a:cubicBezTo>
                    <a:cubicBezTo>
                      <a:pt x="39" y="59"/>
                      <a:pt x="65" y="107"/>
                      <a:pt x="65" y="1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2" name="Freeform 73"/>
              <p:cNvSpPr>
                <a:spLocks/>
              </p:cNvSpPr>
              <p:nvPr/>
            </p:nvSpPr>
            <p:spPr bwMode="auto">
              <a:xfrm>
                <a:off x="3364" y="1719"/>
                <a:ext cx="229" cy="761"/>
              </a:xfrm>
              <a:custGeom>
                <a:avLst/>
                <a:gdLst>
                  <a:gd name="T0" fmla="*/ 0 w 97"/>
                  <a:gd name="T1" fmla="*/ 161 h 322"/>
                  <a:gd name="T2" fmla="*/ 81 w 97"/>
                  <a:gd name="T3" fmla="*/ 322 h 322"/>
                  <a:gd name="T4" fmla="*/ 97 w 97"/>
                  <a:gd name="T5" fmla="*/ 294 h 322"/>
                  <a:gd name="T6" fmla="*/ 32 w 97"/>
                  <a:gd name="T7" fmla="*/ 161 h 322"/>
                  <a:gd name="T8" fmla="*/ 97 w 97"/>
                  <a:gd name="T9" fmla="*/ 28 h 322"/>
                  <a:gd name="T10" fmla="*/ 80 w 97"/>
                  <a:gd name="T11" fmla="*/ 0 h 322"/>
                  <a:gd name="T12" fmla="*/ 0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0" y="161"/>
                    </a:moveTo>
                    <a:cubicBezTo>
                      <a:pt x="0" y="227"/>
                      <a:pt x="32" y="285"/>
                      <a:pt x="81" y="322"/>
                    </a:cubicBezTo>
                    <a:cubicBezTo>
                      <a:pt x="97" y="294"/>
                      <a:pt x="97" y="294"/>
                      <a:pt x="97" y="294"/>
                    </a:cubicBezTo>
                    <a:cubicBezTo>
                      <a:pt x="58" y="263"/>
                      <a:pt x="32" y="215"/>
                      <a:pt x="32" y="161"/>
                    </a:cubicBezTo>
                    <a:cubicBezTo>
                      <a:pt x="32" y="107"/>
                      <a:pt x="58" y="59"/>
                      <a:pt x="97" y="28"/>
                    </a:cubicBezTo>
                    <a:cubicBezTo>
                      <a:pt x="80" y="0"/>
                      <a:pt x="80" y="0"/>
                      <a:pt x="80" y="0"/>
                    </a:cubicBezTo>
                    <a:cubicBezTo>
                      <a:pt x="32" y="37"/>
                      <a:pt x="0" y="95"/>
                      <a:pt x="0" y="1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3" name="Freeform 74"/>
              <p:cNvSpPr>
                <a:spLocks/>
              </p:cNvSpPr>
              <p:nvPr/>
            </p:nvSpPr>
            <p:spPr bwMode="auto">
              <a:xfrm>
                <a:off x="4160" y="1601"/>
                <a:ext cx="295" cy="997"/>
              </a:xfrm>
              <a:custGeom>
                <a:avLst/>
                <a:gdLst>
                  <a:gd name="T0" fmla="*/ 16 w 125"/>
                  <a:gd name="T1" fmla="*/ 0 h 422"/>
                  <a:gd name="T2" fmla="*/ 0 w 125"/>
                  <a:gd name="T3" fmla="*/ 28 h 422"/>
                  <a:gd name="T4" fmla="*/ 93 w 125"/>
                  <a:gd name="T5" fmla="*/ 211 h 422"/>
                  <a:gd name="T6" fmla="*/ 0 w 125"/>
                  <a:gd name="T7" fmla="*/ 394 h 422"/>
                  <a:gd name="T8" fmla="*/ 16 w 125"/>
                  <a:gd name="T9" fmla="*/ 422 h 422"/>
                  <a:gd name="T10" fmla="*/ 125 w 125"/>
                  <a:gd name="T11" fmla="*/ 211 h 422"/>
                  <a:gd name="T12" fmla="*/ 16 w 125"/>
                  <a:gd name="T13" fmla="*/ 0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6" y="0"/>
                    </a:moveTo>
                    <a:cubicBezTo>
                      <a:pt x="0" y="28"/>
                      <a:pt x="0" y="28"/>
                      <a:pt x="0" y="28"/>
                    </a:cubicBezTo>
                    <a:cubicBezTo>
                      <a:pt x="57" y="69"/>
                      <a:pt x="93" y="136"/>
                      <a:pt x="93" y="211"/>
                    </a:cubicBezTo>
                    <a:cubicBezTo>
                      <a:pt x="93" y="286"/>
                      <a:pt x="56" y="353"/>
                      <a:pt x="0" y="394"/>
                    </a:cubicBezTo>
                    <a:cubicBezTo>
                      <a:pt x="16" y="422"/>
                      <a:pt x="16" y="422"/>
                      <a:pt x="16" y="422"/>
                    </a:cubicBezTo>
                    <a:cubicBezTo>
                      <a:pt x="82" y="375"/>
                      <a:pt x="125" y="298"/>
                      <a:pt x="125" y="211"/>
                    </a:cubicBezTo>
                    <a:cubicBezTo>
                      <a:pt x="125" y="124"/>
                      <a:pt x="82" y="47"/>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4" name="Freeform 75"/>
              <p:cNvSpPr>
                <a:spLocks/>
              </p:cNvSpPr>
              <p:nvPr/>
            </p:nvSpPr>
            <p:spPr bwMode="auto">
              <a:xfrm>
                <a:off x="3229" y="1601"/>
                <a:ext cx="296" cy="997"/>
              </a:xfrm>
              <a:custGeom>
                <a:avLst/>
                <a:gdLst>
                  <a:gd name="T0" fmla="*/ 125 w 125"/>
                  <a:gd name="T1" fmla="*/ 394 h 422"/>
                  <a:gd name="T2" fmla="*/ 32 w 125"/>
                  <a:gd name="T3" fmla="*/ 211 h 422"/>
                  <a:gd name="T4" fmla="*/ 125 w 125"/>
                  <a:gd name="T5" fmla="*/ 28 h 422"/>
                  <a:gd name="T6" fmla="*/ 108 w 125"/>
                  <a:gd name="T7" fmla="*/ 0 h 422"/>
                  <a:gd name="T8" fmla="*/ 0 w 125"/>
                  <a:gd name="T9" fmla="*/ 211 h 422"/>
                  <a:gd name="T10" fmla="*/ 109 w 125"/>
                  <a:gd name="T11" fmla="*/ 422 h 422"/>
                  <a:gd name="T12" fmla="*/ 125 w 125"/>
                  <a:gd name="T13" fmla="*/ 394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25" y="394"/>
                    </a:moveTo>
                    <a:cubicBezTo>
                      <a:pt x="69" y="353"/>
                      <a:pt x="32" y="286"/>
                      <a:pt x="32" y="211"/>
                    </a:cubicBezTo>
                    <a:cubicBezTo>
                      <a:pt x="32" y="136"/>
                      <a:pt x="68" y="69"/>
                      <a:pt x="125" y="28"/>
                    </a:cubicBezTo>
                    <a:cubicBezTo>
                      <a:pt x="108" y="0"/>
                      <a:pt x="108" y="0"/>
                      <a:pt x="108" y="0"/>
                    </a:cubicBezTo>
                    <a:cubicBezTo>
                      <a:pt x="43" y="47"/>
                      <a:pt x="0" y="124"/>
                      <a:pt x="0" y="211"/>
                    </a:cubicBezTo>
                    <a:cubicBezTo>
                      <a:pt x="0" y="298"/>
                      <a:pt x="43" y="375"/>
                      <a:pt x="109" y="422"/>
                    </a:cubicBezTo>
                    <a:lnTo>
                      <a:pt x="125" y="3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5" name="Freeform 76"/>
              <p:cNvSpPr>
                <a:spLocks/>
              </p:cNvSpPr>
              <p:nvPr/>
            </p:nvSpPr>
            <p:spPr bwMode="auto">
              <a:xfrm>
                <a:off x="3723" y="1979"/>
                <a:ext cx="239" cy="739"/>
              </a:xfrm>
              <a:custGeom>
                <a:avLst/>
                <a:gdLst>
                  <a:gd name="T0" fmla="*/ 101 w 101"/>
                  <a:gd name="T1" fmla="*/ 51 h 313"/>
                  <a:gd name="T2" fmla="*/ 50 w 101"/>
                  <a:gd name="T3" fmla="*/ 0 h 313"/>
                  <a:gd name="T4" fmla="*/ 0 w 101"/>
                  <a:gd name="T5" fmla="*/ 51 h 313"/>
                  <a:gd name="T6" fmla="*/ 39 w 101"/>
                  <a:gd name="T7" fmla="*/ 100 h 313"/>
                  <a:gd name="T8" fmla="*/ 16 w 101"/>
                  <a:gd name="T9" fmla="*/ 273 h 313"/>
                  <a:gd name="T10" fmla="*/ 50 w 101"/>
                  <a:gd name="T11" fmla="*/ 313 h 313"/>
                  <a:gd name="T12" fmla="*/ 51 w 101"/>
                  <a:gd name="T13" fmla="*/ 313 h 313"/>
                  <a:gd name="T14" fmla="*/ 85 w 101"/>
                  <a:gd name="T15" fmla="*/ 273 h 313"/>
                  <a:gd name="T16" fmla="*/ 62 w 101"/>
                  <a:gd name="T17" fmla="*/ 100 h 313"/>
                  <a:gd name="T18" fmla="*/ 101 w 101"/>
                  <a:gd name="T19" fmla="*/ 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313">
                    <a:moveTo>
                      <a:pt x="101" y="51"/>
                    </a:moveTo>
                    <a:cubicBezTo>
                      <a:pt x="101" y="23"/>
                      <a:pt x="78" y="0"/>
                      <a:pt x="50" y="0"/>
                    </a:cubicBezTo>
                    <a:cubicBezTo>
                      <a:pt x="23" y="0"/>
                      <a:pt x="0" y="23"/>
                      <a:pt x="0" y="51"/>
                    </a:cubicBezTo>
                    <a:cubicBezTo>
                      <a:pt x="0" y="75"/>
                      <a:pt x="16" y="95"/>
                      <a:pt x="39" y="100"/>
                    </a:cubicBezTo>
                    <a:cubicBezTo>
                      <a:pt x="16" y="273"/>
                      <a:pt x="16" y="273"/>
                      <a:pt x="16" y="273"/>
                    </a:cubicBezTo>
                    <a:cubicBezTo>
                      <a:pt x="13" y="295"/>
                      <a:pt x="28" y="313"/>
                      <a:pt x="50" y="313"/>
                    </a:cubicBezTo>
                    <a:cubicBezTo>
                      <a:pt x="51" y="313"/>
                      <a:pt x="51" y="313"/>
                      <a:pt x="51" y="313"/>
                    </a:cubicBezTo>
                    <a:cubicBezTo>
                      <a:pt x="73" y="313"/>
                      <a:pt x="88" y="295"/>
                      <a:pt x="85" y="273"/>
                    </a:cubicBezTo>
                    <a:cubicBezTo>
                      <a:pt x="62" y="100"/>
                      <a:pt x="62" y="100"/>
                      <a:pt x="62" y="100"/>
                    </a:cubicBezTo>
                    <a:cubicBezTo>
                      <a:pt x="85" y="95"/>
                      <a:pt x="101" y="75"/>
                      <a:pt x="101"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grpSp>
        <p:nvGrpSpPr>
          <p:cNvPr id="136" name="Group 135"/>
          <p:cNvGrpSpPr/>
          <p:nvPr/>
        </p:nvGrpSpPr>
        <p:grpSpPr>
          <a:xfrm>
            <a:off x="7877106" y="4792662"/>
            <a:ext cx="1517152" cy="1519440"/>
            <a:chOff x="7877106" y="4792662"/>
            <a:chExt cx="1517152" cy="1519440"/>
          </a:xfrm>
          <a:solidFill>
            <a:schemeClr val="accent2">
              <a:lumMod val="50000"/>
            </a:schemeClr>
          </a:solidFill>
        </p:grpSpPr>
        <p:sp>
          <p:nvSpPr>
            <p:cNvPr id="137" name="Rectangle 136"/>
            <p:cNvSpPr/>
            <p:nvPr/>
          </p:nvSpPr>
          <p:spPr bwMode="auto">
            <a:xfrm>
              <a:off x="787710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38" name="Picture 1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459" y="5094740"/>
              <a:ext cx="890298" cy="1217362"/>
            </a:xfrm>
            <a:prstGeom prst="rect">
              <a:avLst/>
            </a:prstGeom>
            <a:grpFill/>
          </p:spPr>
        </p:pic>
      </p:grpSp>
      <p:grpSp>
        <p:nvGrpSpPr>
          <p:cNvPr id="139" name="Group 138"/>
          <p:cNvGrpSpPr/>
          <p:nvPr/>
        </p:nvGrpSpPr>
        <p:grpSpPr>
          <a:xfrm>
            <a:off x="1430586" y="1592262"/>
            <a:ext cx="1517152" cy="1517153"/>
            <a:chOff x="1430586" y="1592262"/>
            <a:chExt cx="1517152" cy="1517153"/>
          </a:xfrm>
          <a:solidFill>
            <a:schemeClr val="accent2">
              <a:lumMod val="50000"/>
            </a:schemeClr>
          </a:solidFill>
        </p:grpSpPr>
        <p:sp>
          <p:nvSpPr>
            <p:cNvPr id="140" name="Rectangle 139"/>
            <p:cNvSpPr/>
            <p:nvPr/>
          </p:nvSpPr>
          <p:spPr bwMode="auto">
            <a:xfrm>
              <a:off x="143058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1" name="Picture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336" y="1706083"/>
              <a:ext cx="1052707" cy="1306876"/>
            </a:xfrm>
            <a:prstGeom prst="rect">
              <a:avLst/>
            </a:prstGeom>
            <a:grpFill/>
          </p:spPr>
        </p:pic>
      </p:grpSp>
      <p:grpSp>
        <p:nvGrpSpPr>
          <p:cNvPr id="142" name="Group 141"/>
          <p:cNvGrpSpPr/>
          <p:nvPr/>
        </p:nvGrpSpPr>
        <p:grpSpPr>
          <a:xfrm>
            <a:off x="3042216" y="3192462"/>
            <a:ext cx="1517152" cy="1517153"/>
            <a:chOff x="3042216" y="3192462"/>
            <a:chExt cx="1517152" cy="1517153"/>
          </a:xfrm>
          <a:solidFill>
            <a:schemeClr val="accent2">
              <a:lumMod val="50000"/>
            </a:schemeClr>
          </a:solidFill>
        </p:grpSpPr>
        <p:sp>
          <p:nvSpPr>
            <p:cNvPr id="143" name="Rectangle 142"/>
            <p:cNvSpPr/>
            <p:nvPr/>
          </p:nvSpPr>
          <p:spPr bwMode="auto">
            <a:xfrm>
              <a:off x="304221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4" name="Picture 1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585" y="3256811"/>
              <a:ext cx="1019939" cy="1452804"/>
            </a:xfrm>
            <a:prstGeom prst="rect">
              <a:avLst/>
            </a:prstGeom>
            <a:grpFill/>
          </p:spPr>
        </p:pic>
      </p:grpSp>
      <p:grpSp>
        <p:nvGrpSpPr>
          <p:cNvPr id="145" name="Group 144"/>
          <p:cNvGrpSpPr/>
          <p:nvPr/>
        </p:nvGrpSpPr>
        <p:grpSpPr>
          <a:xfrm>
            <a:off x="9488736" y="3192462"/>
            <a:ext cx="1517152" cy="1517153"/>
            <a:chOff x="9488736" y="3192462"/>
            <a:chExt cx="1517152" cy="1517153"/>
          </a:xfrm>
          <a:solidFill>
            <a:schemeClr val="accent2">
              <a:lumMod val="50000"/>
            </a:schemeClr>
          </a:solidFill>
        </p:grpSpPr>
        <p:sp>
          <p:nvSpPr>
            <p:cNvPr id="146" name="Rectangle 145"/>
            <p:cNvSpPr/>
            <p:nvPr/>
          </p:nvSpPr>
          <p:spPr bwMode="auto">
            <a:xfrm>
              <a:off x="948873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7" name="Picture 1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0996" y="3280861"/>
              <a:ext cx="992631" cy="1327799"/>
            </a:xfrm>
            <a:prstGeom prst="rect">
              <a:avLst/>
            </a:prstGeom>
            <a:grpFill/>
          </p:spPr>
        </p:pic>
      </p:grpSp>
    </p:spTree>
    <p:extLst>
      <p:ext uri="{BB962C8B-B14F-4D97-AF65-F5344CB8AC3E}">
        <p14:creationId xmlns:p14="http://schemas.microsoft.com/office/powerpoint/2010/main" val="267492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decel="100000" fill="hold" nodeType="withEffect">
                                  <p:stCondLst>
                                    <p:cond delay="200"/>
                                  </p:stCondLst>
                                  <p:childTnLst>
                                    <p:animMotion origin="layout" path="M -2.42788E-6 -4.22152E-7 L 0.06217 0.00068 " pathEditMode="relative" rAng="0" ptsTypes="AA">
                                      <p:cBhvr>
                                        <p:cTn id="9" dur="500" spd="-100000" fill="hold"/>
                                        <p:tgtEl>
                                          <p:spTgt spid="76"/>
                                        </p:tgtEl>
                                        <p:attrNameLst>
                                          <p:attrName>ppt_x</p:attrName>
                                          <p:attrName>ppt_y</p:attrName>
                                        </p:attrNameLst>
                                      </p:cBhvr>
                                      <p:rCtr x="3102" y="23"/>
                                    </p:animMotion>
                                  </p:childTnLst>
                                </p:cTn>
                              </p:par>
                              <p:par>
                                <p:cTn id="10" presetID="10" presetClass="entr" presetSubtype="0" fill="hold" nodeType="withEffect">
                                  <p:stCondLst>
                                    <p:cond delay="20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42" presetClass="path" presetSubtype="0" decel="100000" fill="hold" nodeType="withEffect">
                                  <p:stCondLst>
                                    <p:cond delay="200"/>
                                  </p:stCondLst>
                                  <p:childTnLst>
                                    <p:animMotion origin="layout" path="M 2.10365E-6 -1.48434E-6 L 0.06216 0.00068 " pathEditMode="relative" rAng="0" ptsTypes="AA">
                                      <p:cBhvr>
                                        <p:cTn id="14" dur="500" spd="-100000" fill="hold"/>
                                        <p:tgtEl>
                                          <p:spTgt spid="79"/>
                                        </p:tgtEl>
                                        <p:attrNameLst>
                                          <p:attrName>ppt_x</p:attrName>
                                          <p:attrName>ppt_y</p:attrName>
                                        </p:attrNameLst>
                                      </p:cBhvr>
                                      <p:rCtr x="3102" y="23"/>
                                    </p:animMotion>
                                  </p:childTnLst>
                                </p:cTn>
                              </p:par>
                              <p:par>
                                <p:cTn id="15" presetID="10" presetClass="entr" presetSubtype="0" fill="hold" nodeType="withEffect">
                                  <p:stCondLst>
                                    <p:cond delay="20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500"/>
                                        <p:tgtEl>
                                          <p:spTgt spid="123"/>
                                        </p:tgtEl>
                                      </p:cBhvr>
                                    </p:animEffect>
                                  </p:childTnLst>
                                </p:cTn>
                              </p:par>
                              <p:par>
                                <p:cTn id="18" presetID="42" presetClass="path" presetSubtype="0" decel="100000" fill="hold" nodeType="withEffect">
                                  <p:stCondLst>
                                    <p:cond delay="200"/>
                                  </p:stCondLst>
                                  <p:childTnLst>
                                    <p:animMotion origin="layout" path="M -2.42788E-6 -4.22152E-7 L 0.06217 0.00068 " pathEditMode="relative" rAng="0" ptsTypes="AA">
                                      <p:cBhvr>
                                        <p:cTn id="19" dur="500" spd="-100000" fill="hold"/>
                                        <p:tgtEl>
                                          <p:spTgt spid="123"/>
                                        </p:tgtEl>
                                        <p:attrNameLst>
                                          <p:attrName>ppt_x</p:attrName>
                                          <p:attrName>ppt_y</p:attrName>
                                        </p:attrNameLst>
                                      </p:cBhvr>
                                      <p:rCtr x="3102" y="23"/>
                                    </p:animMotion>
                                  </p:childTnLst>
                                </p:cTn>
                              </p:par>
                              <p:par>
                                <p:cTn id="20" presetID="10" presetClass="entr" presetSubtype="0" fill="hold" nodeType="withEffect">
                                  <p:stCondLst>
                                    <p:cond delay="40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42" presetClass="path" presetSubtype="0" decel="100000" fill="hold" nodeType="withEffect">
                                  <p:stCondLst>
                                    <p:cond delay="400"/>
                                  </p:stCondLst>
                                  <p:childTnLst>
                                    <p:animMotion origin="layout" path="M -2.42788E-6 -4.22152E-7 L 0.06217 0.00068 " pathEditMode="relative" rAng="0" ptsTypes="AA">
                                      <p:cBhvr>
                                        <p:cTn id="24" dur="500" spd="-100000" fill="hold"/>
                                        <p:tgtEl>
                                          <p:spTgt spid="89"/>
                                        </p:tgtEl>
                                        <p:attrNameLst>
                                          <p:attrName>ppt_x</p:attrName>
                                          <p:attrName>ppt_y</p:attrName>
                                        </p:attrNameLst>
                                      </p:cBhvr>
                                      <p:rCtr x="3102" y="23"/>
                                    </p:animMotion>
                                  </p:childTnLst>
                                </p:cTn>
                              </p:par>
                              <p:par>
                                <p:cTn id="25" presetID="10" presetClass="entr" presetSubtype="0" fill="hold" nodeType="withEffect">
                                  <p:stCondLst>
                                    <p:cond delay="40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42" presetClass="path" presetSubtype="0" decel="100000" fill="hold" nodeType="withEffect">
                                  <p:stCondLst>
                                    <p:cond delay="400"/>
                                  </p:stCondLst>
                                  <p:childTnLst>
                                    <p:animMotion origin="layout" path="M -2.42788E-6 -4.22152E-7 L 0.06217 0.00068 " pathEditMode="relative" rAng="0" ptsTypes="AA">
                                      <p:cBhvr>
                                        <p:cTn id="29" dur="500" spd="-100000" fill="hold"/>
                                        <p:tgtEl>
                                          <p:spTgt spid="86"/>
                                        </p:tgtEl>
                                        <p:attrNameLst>
                                          <p:attrName>ppt_x</p:attrName>
                                          <p:attrName>ppt_y</p:attrName>
                                        </p:attrNameLst>
                                      </p:cBhvr>
                                      <p:rCtr x="3102" y="23"/>
                                    </p:animMotion>
                                  </p:childTnLst>
                                </p:cTn>
                              </p:par>
                              <p:par>
                                <p:cTn id="30" presetID="10" presetClass="entr" presetSubtype="0" fill="hold" nodeType="withEffect">
                                  <p:stCondLst>
                                    <p:cond delay="400"/>
                                  </p:stCondLst>
                                  <p:childTnLst>
                                    <p:set>
                                      <p:cBhvr>
                                        <p:cTn id="31" dur="1" fill="hold">
                                          <p:stCondLst>
                                            <p:cond delay="0"/>
                                          </p:stCondLst>
                                        </p:cTn>
                                        <p:tgtEl>
                                          <p:spTgt spid="136"/>
                                        </p:tgtEl>
                                        <p:attrNameLst>
                                          <p:attrName>style.visibility</p:attrName>
                                        </p:attrNameLst>
                                      </p:cBhvr>
                                      <p:to>
                                        <p:strVal val="visible"/>
                                      </p:to>
                                    </p:set>
                                    <p:animEffect transition="in" filter="fade">
                                      <p:cBhvr>
                                        <p:cTn id="32" dur="500"/>
                                        <p:tgtEl>
                                          <p:spTgt spid="136"/>
                                        </p:tgtEl>
                                      </p:cBhvr>
                                    </p:animEffect>
                                  </p:childTnLst>
                                </p:cTn>
                              </p:par>
                              <p:par>
                                <p:cTn id="33" presetID="42" presetClass="path" presetSubtype="0" decel="100000" fill="hold" nodeType="withEffect">
                                  <p:stCondLst>
                                    <p:cond delay="400"/>
                                  </p:stCondLst>
                                  <p:childTnLst>
                                    <p:animMotion origin="layout" path="M -2.42788E-6 -4.22152E-7 L 0.06217 0.00068 " pathEditMode="relative" rAng="0" ptsTypes="AA">
                                      <p:cBhvr>
                                        <p:cTn id="34" dur="500" spd="-100000" fill="hold"/>
                                        <p:tgtEl>
                                          <p:spTgt spid="136"/>
                                        </p:tgtEl>
                                        <p:attrNameLst>
                                          <p:attrName>ppt_x</p:attrName>
                                          <p:attrName>ppt_y</p:attrName>
                                        </p:attrNameLst>
                                      </p:cBhvr>
                                      <p:rCtr x="3102" y="23"/>
                                    </p:animMotion>
                                  </p:childTnLst>
                                </p:cTn>
                              </p:par>
                              <p:par>
                                <p:cTn id="35" presetID="10" presetClass="entr" presetSubtype="0" fill="hold" nodeType="withEffect">
                                  <p:stCondLst>
                                    <p:cond delay="60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childTnLst>
                                </p:cTn>
                              </p:par>
                              <p:par>
                                <p:cTn id="38" presetID="42" presetClass="path" presetSubtype="0" decel="100000" fill="hold" nodeType="withEffect">
                                  <p:stCondLst>
                                    <p:cond delay="600"/>
                                  </p:stCondLst>
                                  <p:childTnLst>
                                    <p:animMotion origin="layout" path="M -2.42788E-6 -4.22152E-7 L 0.06217 0.00068 " pathEditMode="relative" rAng="0" ptsTypes="AA">
                                      <p:cBhvr>
                                        <p:cTn id="39" dur="500" spd="-100000" fill="hold"/>
                                        <p:tgtEl>
                                          <p:spTgt spid="126"/>
                                        </p:tgtEl>
                                        <p:attrNameLst>
                                          <p:attrName>ppt_x</p:attrName>
                                          <p:attrName>ppt_y</p:attrName>
                                        </p:attrNameLst>
                                      </p:cBhvr>
                                      <p:rCtr x="3102" y="23"/>
                                    </p:animMotion>
                                  </p:childTnLst>
                                </p:cTn>
                              </p:par>
                              <p:par>
                                <p:cTn id="40" presetID="10" presetClass="entr" presetSubtype="0" fill="hold" nodeType="withEffect">
                                  <p:stCondLst>
                                    <p:cond delay="600"/>
                                  </p:stCondLst>
                                  <p:childTnLst>
                                    <p:set>
                                      <p:cBhvr>
                                        <p:cTn id="41" dur="1" fill="hold">
                                          <p:stCondLst>
                                            <p:cond delay="0"/>
                                          </p:stCondLst>
                                        </p:cTn>
                                        <p:tgtEl>
                                          <p:spTgt spid="145"/>
                                        </p:tgtEl>
                                        <p:attrNameLst>
                                          <p:attrName>style.visibility</p:attrName>
                                        </p:attrNameLst>
                                      </p:cBhvr>
                                      <p:to>
                                        <p:strVal val="visible"/>
                                      </p:to>
                                    </p:set>
                                    <p:animEffect transition="in" filter="fade">
                                      <p:cBhvr>
                                        <p:cTn id="42" dur="500"/>
                                        <p:tgtEl>
                                          <p:spTgt spid="145"/>
                                        </p:tgtEl>
                                      </p:cBhvr>
                                    </p:animEffect>
                                  </p:childTnLst>
                                </p:cTn>
                              </p:par>
                              <p:par>
                                <p:cTn id="43" presetID="42" presetClass="path" presetSubtype="0" decel="100000" fill="hold" nodeType="withEffect">
                                  <p:stCondLst>
                                    <p:cond delay="600"/>
                                  </p:stCondLst>
                                  <p:childTnLst>
                                    <p:animMotion origin="layout" path="M -2.42788E-6 -4.22152E-7 L 0.06217 0.00068 " pathEditMode="relative" rAng="0" ptsTypes="AA">
                                      <p:cBhvr>
                                        <p:cTn id="44" dur="500" spd="-100000" fill="hold"/>
                                        <p:tgtEl>
                                          <p:spTgt spid="145"/>
                                        </p:tgtEl>
                                        <p:attrNameLst>
                                          <p:attrName>ppt_x</p:attrName>
                                          <p:attrName>ppt_y</p:attrName>
                                        </p:attrNameLst>
                                      </p:cBhvr>
                                      <p:rCtr x="3102" y="23"/>
                                    </p:animMotion>
                                  </p:childTnLst>
                                </p:cTn>
                              </p:par>
                              <p:par>
                                <p:cTn id="45" presetID="10" presetClass="entr" presetSubtype="0" fill="hold" nodeType="withEffect">
                                  <p:stCondLst>
                                    <p:cond delay="60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42" presetClass="path" presetSubtype="0" decel="100000" fill="hold" nodeType="withEffect">
                                  <p:stCondLst>
                                    <p:cond delay="600"/>
                                  </p:stCondLst>
                                  <p:childTnLst>
                                    <p:animMotion origin="layout" path="M -2.42788E-6 -4.22152E-7 L 0.06217 0.00068 " pathEditMode="relative" rAng="0" ptsTypes="AA">
                                      <p:cBhvr>
                                        <p:cTn id="49" dur="500" spd="-100000" fill="hold"/>
                                        <p:tgtEl>
                                          <p:spTgt spid="120"/>
                                        </p:tgtEl>
                                        <p:attrNameLst>
                                          <p:attrName>ppt_x</p:attrName>
                                          <p:attrName>ppt_y</p:attrName>
                                        </p:attrNameLst>
                                      </p:cBhvr>
                                      <p:rCtr x="3102" y="23"/>
                                    </p:animMotion>
                                  </p:childTnLst>
                                </p:cTn>
                              </p:par>
                              <p:par>
                                <p:cTn id="50" presetID="10" presetClass="entr" presetSubtype="0" fill="hold" nodeType="withEffect">
                                  <p:stCondLst>
                                    <p:cond delay="2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500"/>
                                        <p:tgtEl>
                                          <p:spTgt spid="106"/>
                                        </p:tgtEl>
                                      </p:cBhvr>
                                    </p:animEffect>
                                  </p:childTnLst>
                                </p:cTn>
                              </p:par>
                              <p:par>
                                <p:cTn id="53" presetID="35" presetClass="path" presetSubtype="0" decel="100000" fill="hold" nodeType="withEffect">
                                  <p:stCondLst>
                                    <p:cond delay="200"/>
                                  </p:stCondLst>
                                  <p:childTnLst>
                                    <p:animMotion origin="layout" path="M -4.45494E-6 -2.54653E-6 L -0.06369 -2.54653E-6 " pathEditMode="relative" rAng="0" ptsTypes="AA">
                                      <p:cBhvr>
                                        <p:cTn id="54" dur="500" spd="-100000" fill="hold"/>
                                        <p:tgtEl>
                                          <p:spTgt spid="106"/>
                                        </p:tgtEl>
                                        <p:attrNameLst>
                                          <p:attrName>ppt_x</p:attrName>
                                          <p:attrName>ppt_y</p:attrName>
                                        </p:attrNameLst>
                                      </p:cBhvr>
                                      <p:rCtr x="-3191" y="0"/>
                                    </p:animMotion>
                                  </p:childTnLst>
                                </p:cTn>
                              </p:par>
                              <p:par>
                                <p:cTn id="55" presetID="10" presetClass="entr" presetSubtype="0" fill="hold" nodeType="withEffect">
                                  <p:stCondLst>
                                    <p:cond delay="20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childTnLst>
                                </p:cTn>
                              </p:par>
                              <p:par>
                                <p:cTn id="58" presetID="35" presetClass="path" presetSubtype="0" decel="100000" fill="hold" nodeType="withEffect">
                                  <p:stCondLst>
                                    <p:cond delay="200"/>
                                  </p:stCondLst>
                                  <p:childTnLst>
                                    <p:animMotion origin="layout" path="M -4.45494E-6 -2.54653E-6 L -0.06369 -2.54653E-6 " pathEditMode="relative" rAng="0" ptsTypes="AA">
                                      <p:cBhvr>
                                        <p:cTn id="59" dur="500" spd="-100000" fill="hold"/>
                                        <p:tgtEl>
                                          <p:spTgt spid="95"/>
                                        </p:tgtEl>
                                        <p:attrNameLst>
                                          <p:attrName>ppt_x</p:attrName>
                                          <p:attrName>ppt_y</p:attrName>
                                        </p:attrNameLst>
                                      </p:cBhvr>
                                      <p:rCtr x="-3191" y="0"/>
                                    </p:animMotion>
                                  </p:childTnLst>
                                </p:cTn>
                              </p:par>
                              <p:par>
                                <p:cTn id="60" presetID="10" presetClass="entr" presetSubtype="0" fill="hold" nodeType="withEffect">
                                  <p:stCondLst>
                                    <p:cond delay="20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35" presetClass="path" presetSubtype="0" decel="100000" fill="hold" nodeType="withEffect">
                                  <p:stCondLst>
                                    <p:cond delay="200"/>
                                  </p:stCondLst>
                                  <p:childTnLst>
                                    <p:animMotion origin="layout" path="M -4.45494E-6 -2.54653E-6 L -0.06369 -2.54653E-6 " pathEditMode="relative" rAng="0" ptsTypes="AA">
                                      <p:cBhvr>
                                        <p:cTn id="64" dur="500" spd="-100000" fill="hold"/>
                                        <p:tgtEl>
                                          <p:spTgt spid="92"/>
                                        </p:tgtEl>
                                        <p:attrNameLst>
                                          <p:attrName>ppt_x</p:attrName>
                                          <p:attrName>ppt_y</p:attrName>
                                        </p:attrNameLst>
                                      </p:cBhvr>
                                      <p:rCtr x="-3191" y="0"/>
                                    </p:animMotion>
                                  </p:childTnLst>
                                </p:cTn>
                              </p:par>
                              <p:par>
                                <p:cTn id="65" presetID="10" presetClass="entr" presetSubtype="0" fill="hold" nodeType="withEffect">
                                  <p:stCondLst>
                                    <p:cond delay="4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35" presetClass="path" presetSubtype="0" decel="100000" fill="hold" nodeType="withEffect">
                                  <p:stCondLst>
                                    <p:cond delay="400"/>
                                  </p:stCondLst>
                                  <p:childTnLst>
                                    <p:animMotion origin="layout" path="M -4.45494E-6 -2.54653E-6 L -0.06369 -2.54653E-6 " pathEditMode="relative" rAng="0" ptsTypes="AA">
                                      <p:cBhvr>
                                        <p:cTn id="69" dur="500" spd="-100000" fill="hold"/>
                                        <p:tgtEl>
                                          <p:spTgt spid="114"/>
                                        </p:tgtEl>
                                        <p:attrNameLst>
                                          <p:attrName>ppt_x</p:attrName>
                                          <p:attrName>ppt_y</p:attrName>
                                        </p:attrNameLst>
                                      </p:cBhvr>
                                      <p:rCtr x="-3191" y="0"/>
                                    </p:animMotion>
                                  </p:childTnLst>
                                </p:cTn>
                              </p:par>
                              <p:par>
                                <p:cTn id="70" presetID="10" presetClass="entr" presetSubtype="0" fill="hold" nodeType="withEffect">
                                  <p:stCondLst>
                                    <p:cond delay="400"/>
                                  </p:stCondLst>
                                  <p:childTnLst>
                                    <p:set>
                                      <p:cBhvr>
                                        <p:cTn id="71" dur="1" fill="hold">
                                          <p:stCondLst>
                                            <p:cond delay="0"/>
                                          </p:stCondLst>
                                        </p:cTn>
                                        <p:tgtEl>
                                          <p:spTgt spid="142"/>
                                        </p:tgtEl>
                                        <p:attrNameLst>
                                          <p:attrName>style.visibility</p:attrName>
                                        </p:attrNameLst>
                                      </p:cBhvr>
                                      <p:to>
                                        <p:strVal val="visible"/>
                                      </p:to>
                                    </p:set>
                                    <p:animEffect transition="in" filter="fade">
                                      <p:cBhvr>
                                        <p:cTn id="72" dur="500"/>
                                        <p:tgtEl>
                                          <p:spTgt spid="142"/>
                                        </p:tgtEl>
                                      </p:cBhvr>
                                    </p:animEffect>
                                  </p:childTnLst>
                                </p:cTn>
                              </p:par>
                              <p:par>
                                <p:cTn id="73" presetID="35" presetClass="path" presetSubtype="0" decel="100000" fill="hold" nodeType="withEffect">
                                  <p:stCondLst>
                                    <p:cond delay="400"/>
                                  </p:stCondLst>
                                  <p:childTnLst>
                                    <p:animMotion origin="layout" path="M -4.45494E-6 -2.54653E-6 L -0.06369 -2.54653E-6 " pathEditMode="relative" rAng="0" ptsTypes="AA">
                                      <p:cBhvr>
                                        <p:cTn id="74" dur="500" spd="-100000" fill="hold"/>
                                        <p:tgtEl>
                                          <p:spTgt spid="142"/>
                                        </p:tgtEl>
                                        <p:attrNameLst>
                                          <p:attrName>ppt_x</p:attrName>
                                          <p:attrName>ppt_y</p:attrName>
                                        </p:attrNameLst>
                                      </p:cBhvr>
                                      <p:rCtr x="-3191" y="0"/>
                                    </p:animMotion>
                                  </p:childTnLst>
                                </p:cTn>
                              </p:par>
                              <p:par>
                                <p:cTn id="75" presetID="10" presetClass="entr" presetSubtype="0" fill="hold" nodeType="withEffect">
                                  <p:stCondLst>
                                    <p:cond delay="40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35" presetClass="path" presetSubtype="0" decel="100000" fill="hold" nodeType="withEffect">
                                  <p:stCondLst>
                                    <p:cond delay="400"/>
                                  </p:stCondLst>
                                  <p:childTnLst>
                                    <p:animMotion origin="layout" path="M -4.45494E-6 -2.54653E-6 L -0.06369 -2.54653E-6 " pathEditMode="relative" rAng="0" ptsTypes="AA">
                                      <p:cBhvr>
                                        <p:cTn id="79" dur="500" spd="-100000" fill="hold"/>
                                        <p:tgtEl>
                                          <p:spTgt spid="103"/>
                                        </p:tgtEl>
                                        <p:attrNameLst>
                                          <p:attrName>ppt_x</p:attrName>
                                          <p:attrName>ppt_y</p:attrName>
                                        </p:attrNameLst>
                                      </p:cBhvr>
                                      <p:rCtr x="-3191" y="0"/>
                                    </p:animMotion>
                                  </p:childTnLst>
                                </p:cTn>
                              </p:par>
                              <p:par>
                                <p:cTn id="80" presetID="10" presetClass="entr" presetSubtype="0" fill="hold" nodeType="withEffect">
                                  <p:stCondLst>
                                    <p:cond delay="600"/>
                                  </p:stCondLst>
                                  <p:childTnLst>
                                    <p:set>
                                      <p:cBhvr>
                                        <p:cTn id="81" dur="1" fill="hold">
                                          <p:stCondLst>
                                            <p:cond delay="0"/>
                                          </p:stCondLst>
                                        </p:cTn>
                                        <p:tgtEl>
                                          <p:spTgt spid="139"/>
                                        </p:tgtEl>
                                        <p:attrNameLst>
                                          <p:attrName>style.visibility</p:attrName>
                                        </p:attrNameLst>
                                      </p:cBhvr>
                                      <p:to>
                                        <p:strVal val="visible"/>
                                      </p:to>
                                    </p:set>
                                    <p:animEffect transition="in" filter="fade">
                                      <p:cBhvr>
                                        <p:cTn id="82" dur="500"/>
                                        <p:tgtEl>
                                          <p:spTgt spid="139"/>
                                        </p:tgtEl>
                                      </p:cBhvr>
                                    </p:animEffect>
                                  </p:childTnLst>
                                </p:cTn>
                              </p:par>
                              <p:par>
                                <p:cTn id="83" presetID="35" presetClass="path" presetSubtype="0" decel="100000" fill="hold" nodeType="withEffect">
                                  <p:stCondLst>
                                    <p:cond delay="600"/>
                                  </p:stCondLst>
                                  <p:childTnLst>
                                    <p:animMotion origin="layout" path="M -4.45494E-6 -2.54653E-6 L -0.06369 -2.54653E-6 " pathEditMode="relative" rAng="0" ptsTypes="AA">
                                      <p:cBhvr>
                                        <p:cTn id="84" dur="500" spd="-100000" fill="hold"/>
                                        <p:tgtEl>
                                          <p:spTgt spid="139"/>
                                        </p:tgtEl>
                                        <p:attrNameLst>
                                          <p:attrName>ppt_x</p:attrName>
                                          <p:attrName>ppt_y</p:attrName>
                                        </p:attrNameLst>
                                      </p:cBhvr>
                                      <p:rCtr x="-3191" y="0"/>
                                    </p:animMotion>
                                  </p:childTnLst>
                                </p:cTn>
                              </p:par>
                              <p:par>
                                <p:cTn id="85" presetID="10" presetClass="entr" presetSubtype="0" fill="hold" nodeType="withEffect">
                                  <p:stCondLst>
                                    <p:cond delay="60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35" presetClass="path" presetSubtype="0" decel="100000" fill="hold" nodeType="withEffect">
                                  <p:stCondLst>
                                    <p:cond delay="600"/>
                                  </p:stCondLst>
                                  <p:childTnLst>
                                    <p:animMotion origin="layout" path="M -4.45494E-6 -2.54653E-6 L -0.06369 -2.54653E-6 " pathEditMode="relative" rAng="0" ptsTypes="AA">
                                      <p:cBhvr>
                                        <p:cTn id="89" dur="500" spd="-100000" fill="hold"/>
                                        <p:tgtEl>
                                          <p:spTgt spid="109"/>
                                        </p:tgtEl>
                                        <p:attrNameLst>
                                          <p:attrName>ppt_x</p:attrName>
                                          <p:attrName>ppt_y</p:attrName>
                                        </p:attrNameLst>
                                      </p:cBhvr>
                                      <p:rCtr x="-3191" y="0"/>
                                    </p:animMotion>
                                  </p:childTnLst>
                                </p:cTn>
                              </p:par>
                              <p:par>
                                <p:cTn id="90" presetID="10" presetClass="entr" presetSubtype="0" fill="hold" nodeType="withEffect">
                                  <p:stCondLst>
                                    <p:cond delay="60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35" presetClass="path" presetSubtype="0" decel="100000" fill="hold" nodeType="withEffect">
                                  <p:stCondLst>
                                    <p:cond delay="600"/>
                                  </p:stCondLst>
                                  <p:childTnLst>
                                    <p:animMotion origin="layout" path="M 2.42788E-6 -4.22152E-7 L -0.0637 -4.22152E-7 " pathEditMode="relative" rAng="0" ptsTypes="AA">
                                      <p:cBhvr>
                                        <p:cTn id="94" dur="500" spd="-100000" fill="hold"/>
                                        <p:tgtEl>
                                          <p:spTgt spid="100"/>
                                        </p:tgtEl>
                                        <p:attrNameLst>
                                          <p:attrName>ppt_x</p:attrName>
                                          <p:attrName>ppt_y</p:attrName>
                                        </p:attrNameLst>
                                      </p:cBhvr>
                                      <p:rCtr x="-31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012859"/>
          </a:xfrm>
        </p:spPr>
        <p:txBody>
          <a:bodyPr/>
          <a:lstStyle/>
          <a:p>
            <a:r>
              <a:rPr lang="en-US" dirty="0"/>
              <a:t>Problem:</a:t>
            </a:r>
            <a:br>
              <a:rPr lang="en-US" dirty="0"/>
            </a:br>
            <a:r>
              <a:rPr lang="en-US" sz="6000" dirty="0">
                <a:solidFill>
                  <a:schemeClr val="tx1">
                    <a:lumMod val="95000"/>
                  </a:schemeClr>
                </a:solidFill>
              </a:rPr>
              <a:t>Fantasy leagues got real…</a:t>
            </a:r>
            <a:endParaRPr lang="es-ES" dirty="0">
              <a:solidFill>
                <a:schemeClr val="tx1">
                  <a:lumMod val="95000"/>
                </a:schemeClr>
              </a:solidFill>
            </a:endParaRPr>
          </a:p>
        </p:txBody>
      </p:sp>
    </p:spTree>
    <p:extLst>
      <p:ext uri="{BB962C8B-B14F-4D97-AF65-F5344CB8AC3E}">
        <p14:creationId xmlns:p14="http://schemas.microsoft.com/office/powerpoint/2010/main" val="37477265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30147"/>
            <a:ext cx="12436475" cy="5534231"/>
          </a:xfrm>
          <a:prstGeom prst="rect">
            <a:avLst/>
          </a:prstGeom>
        </p:spPr>
      </p:pic>
      <p:pic>
        <p:nvPicPr>
          <p:cNvPr id="5" name="Picture 4"/>
          <p:cNvPicPr>
            <a:picLocks noChangeAspect="1"/>
          </p:cNvPicPr>
          <p:nvPr/>
        </p:nvPicPr>
        <p:blipFill>
          <a:blip r:embed="rId4"/>
          <a:stretch>
            <a:fillRect/>
          </a:stretch>
        </p:blipFill>
        <p:spPr>
          <a:xfrm>
            <a:off x="0" y="0"/>
            <a:ext cx="3551237" cy="2663428"/>
          </a:xfrm>
          <a:prstGeom prst="rect">
            <a:avLst/>
          </a:prstGeom>
        </p:spPr>
      </p:pic>
      <p:pic>
        <p:nvPicPr>
          <p:cNvPr id="7" name="Picture 6"/>
          <p:cNvPicPr>
            <a:picLocks noChangeAspect="1"/>
          </p:cNvPicPr>
          <p:nvPr/>
        </p:nvPicPr>
        <p:blipFill>
          <a:blip r:embed="rId5"/>
          <a:stretch>
            <a:fillRect/>
          </a:stretch>
        </p:blipFill>
        <p:spPr>
          <a:xfrm>
            <a:off x="7666037" y="3217345"/>
            <a:ext cx="4770438" cy="3777180"/>
          </a:xfrm>
          <a:prstGeom prst="rect">
            <a:avLst/>
          </a:prstGeom>
        </p:spPr>
      </p:pic>
      <p:pic>
        <p:nvPicPr>
          <p:cNvPr id="8" name="Picture 7"/>
          <p:cNvPicPr>
            <a:picLocks noChangeAspect="1"/>
          </p:cNvPicPr>
          <p:nvPr/>
        </p:nvPicPr>
        <p:blipFill>
          <a:blip r:embed="rId6"/>
          <a:stretch>
            <a:fillRect/>
          </a:stretch>
        </p:blipFill>
        <p:spPr>
          <a:xfrm>
            <a:off x="3123980" y="0"/>
            <a:ext cx="6188515" cy="6994525"/>
          </a:xfrm>
          <a:prstGeom prst="rect">
            <a:avLst/>
          </a:prstGeom>
        </p:spPr>
      </p:pic>
    </p:spTree>
    <p:extLst>
      <p:ext uri="{BB962C8B-B14F-4D97-AF65-F5344CB8AC3E}">
        <p14:creationId xmlns:p14="http://schemas.microsoft.com/office/powerpoint/2010/main" val="3071290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8000" fill="hold"/>
                                        <p:tgtEl>
                                          <p:spTgt spid="8"/>
                                        </p:tgtEl>
                                        <p:attrNameLst>
                                          <p:attrName>ppt_x</p:attrName>
                                        </p:attrNameLst>
                                      </p:cBhvr>
                                      <p:tavLst>
                                        <p:tav tm="0">
                                          <p:val>
                                            <p:strVal val="#ppt_x"/>
                                          </p:val>
                                        </p:tav>
                                        <p:tav tm="100000">
                                          <p:val>
                                            <p:strVal val="#ppt_x"/>
                                          </p:val>
                                        </p:tav>
                                      </p:tavLst>
                                    </p:anim>
                                    <p:anim calcmode="lin" valueType="num">
                                      <p:cBhvr additive="base">
                                        <p:cTn id="20" dur="8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2b2dfeed-2da1-4ef4-b600-f5543001ef98"/>
    <ds:schemaRef ds:uri="http://schemas.microsoft.com/office/infopath/2007/PartnerControls"/>
    <ds:schemaRef ds:uri="http://schemas.openxmlformats.org/package/2006/metadata/core-properties"/>
    <ds:schemaRef ds:uri="http://purl.org/dc/dcmitype/"/>
    <ds:schemaRef ds:uri="http://schemas.microsoft.com/office/2006/metadata/properties"/>
    <ds:schemaRef ds:uri="http://purl.org/dc/elements/1.1/"/>
    <ds:schemaRef ds:uri="d7b89efc-599c-41ef-afcb-e0aecc35db08"/>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691</TotalTime>
  <Words>3419</Words>
  <Application>Microsoft Office PowerPoint</Application>
  <PresentationFormat>Custom</PresentationFormat>
  <Paragraphs>435</Paragraphs>
  <Slides>56</Slides>
  <Notes>28</Notes>
  <HiddenSlides>22</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56</vt:i4>
      </vt:variant>
    </vt:vector>
  </HeadingPairs>
  <TitlesOfParts>
    <vt:vector size="68" baseType="lpstr">
      <vt:lpstr>ＭＳ Ｐゴシック</vt:lpstr>
      <vt:lpstr>Arial</vt:lpstr>
      <vt:lpstr>Avenir LT Pro 45 Book</vt:lpstr>
      <vt:lpstr>Calibri</vt:lpstr>
      <vt:lpstr>Consolas</vt:lpstr>
      <vt:lpstr>Segoe UI</vt:lpstr>
      <vt:lpstr>Segoe UI Light</vt:lpstr>
      <vt:lpstr>Wingdings</vt:lpstr>
      <vt:lpstr>GCIO Summit 2016 Template - White</vt:lpstr>
      <vt:lpstr>1_5-30629_Build_Template_WHITE</vt:lpstr>
      <vt:lpstr>WHITE TEMPLATE</vt:lpstr>
      <vt:lpstr>5-30629_Build_Template_WHITE</vt:lpstr>
      <vt:lpstr>Cómo ganar en tu liga fantasy gracias al análisis de datos</vt:lpstr>
      <vt:lpstr>Gorka Madariaga</vt:lpstr>
      <vt:lpstr>First things first…</vt:lpstr>
      <vt:lpstr>What is Machine Learning?</vt:lpstr>
      <vt:lpstr>Machine Learning  Adoption Challenges</vt:lpstr>
      <vt:lpstr>Microsoft &amp; Machine Learning</vt:lpstr>
      <vt:lpstr>What can Azure ML do for you…? </vt:lpstr>
      <vt:lpstr>Problem: Fantasy leagues got real…</vt:lpstr>
      <vt:lpstr>PowerPoint Presentation</vt:lpstr>
      <vt:lpstr>PowerPoint Presentation</vt:lpstr>
      <vt:lpstr>Understanding our domain</vt:lpstr>
      <vt:lpstr>Data sources</vt:lpstr>
      <vt:lpstr>PER definition</vt:lpstr>
      <vt:lpstr>“Eso no es predecir, eso es calcular una fórmula”</vt:lpstr>
      <vt:lpstr>Who will be the best one?</vt:lpstr>
      <vt:lpstr>Gathering and cleaning our data</vt:lpstr>
      <vt:lpstr>Not an extra line</vt:lpstr>
      <vt:lpstr>Create ML Workspace</vt:lpstr>
      <vt:lpstr>Access ML Studio</vt:lpstr>
      <vt:lpstr>ML Studio</vt:lpstr>
      <vt:lpstr>New Experiment</vt:lpstr>
      <vt:lpstr>Create a Blank Experiment</vt:lpstr>
      <vt:lpstr>Add a Dataset to the Experiment</vt:lpstr>
      <vt:lpstr>View the Dataset</vt:lpstr>
      <vt:lpstr>Project Columns</vt:lpstr>
      <vt:lpstr>Select Columns</vt:lpstr>
      <vt:lpstr>Clean Missing Data</vt:lpstr>
      <vt:lpstr>Trained models</vt:lpstr>
      <vt:lpstr>PowerPoint Presentation</vt:lpstr>
      <vt:lpstr>Regression versus Classification</vt:lpstr>
      <vt:lpstr>Binary versus Multiclass Classification</vt:lpstr>
      <vt:lpstr>Machine Learning Algorithms</vt:lpstr>
      <vt:lpstr>PowerPoint Presentation</vt:lpstr>
      <vt:lpstr>Linear Regression</vt:lpstr>
      <vt:lpstr>Bike share demand prediction</vt:lpstr>
      <vt:lpstr>Advanced decision trees: Boosted Trees</vt:lpstr>
      <vt:lpstr>Neural Networks</vt:lpstr>
      <vt:lpstr>Which algorithm should you pick?</vt:lpstr>
      <vt:lpstr>Back to our case!</vt:lpstr>
      <vt:lpstr>Split the Dataset</vt:lpstr>
      <vt:lpstr>Choose the Algorithm </vt:lpstr>
      <vt:lpstr>Train the Model</vt:lpstr>
      <vt:lpstr>Score the Model</vt:lpstr>
      <vt:lpstr>Evaluate the Model</vt:lpstr>
      <vt:lpstr>Run the Experiment</vt:lpstr>
      <vt:lpstr>View Evaluation Results</vt:lpstr>
      <vt:lpstr>Compare Algorithms</vt:lpstr>
      <vt:lpstr>Compare Evaluation Results</vt:lpstr>
      <vt:lpstr>Create Predictive Experiment</vt:lpstr>
      <vt:lpstr>Skip Projection and Clean Up</vt:lpstr>
      <vt:lpstr>One more thing…</vt:lpstr>
      <vt:lpstr>Draft bot</vt:lpstr>
      <vt:lpstr>Wrapping up…</vt:lpstr>
      <vt:lpstr>Lessons learned…</vt:lpstr>
      <vt:lpstr>…and some surprises!</vt:lpstr>
      <vt:lpstr>Thank you! </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Gorka Madariaga Nuñez</cp:lastModifiedBy>
  <cp:revision>50</cp:revision>
  <dcterms:created xsi:type="dcterms:W3CDTF">2016-08-22T02:07:54Z</dcterms:created>
  <dcterms:modified xsi:type="dcterms:W3CDTF">2016-10-06T10:42:31Z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